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 id="2147483685" r:id="rId2"/>
  </p:sldMasterIdLst>
  <p:sldIdLst>
    <p:sldId id="256" r:id="rId3"/>
    <p:sldId id="413" r:id="rId4"/>
    <p:sldId id="520" r:id="rId5"/>
    <p:sldId id="499" r:id="rId6"/>
    <p:sldId id="494" r:id="rId7"/>
    <p:sldId id="495" r:id="rId8"/>
    <p:sldId id="496" r:id="rId9"/>
    <p:sldId id="497" r:id="rId10"/>
    <p:sldId id="500" r:id="rId11"/>
    <p:sldId id="498" r:id="rId12"/>
    <p:sldId id="501" r:id="rId13"/>
    <p:sldId id="502" r:id="rId14"/>
    <p:sldId id="503" r:id="rId15"/>
    <p:sldId id="504" r:id="rId16"/>
    <p:sldId id="505" r:id="rId17"/>
    <p:sldId id="506" r:id="rId18"/>
    <p:sldId id="507" r:id="rId19"/>
    <p:sldId id="509" r:id="rId20"/>
    <p:sldId id="508" r:id="rId21"/>
    <p:sldId id="510" r:id="rId22"/>
    <p:sldId id="511" r:id="rId23"/>
    <p:sldId id="512" r:id="rId24"/>
    <p:sldId id="513" r:id="rId25"/>
    <p:sldId id="514" r:id="rId26"/>
    <p:sldId id="515" r:id="rId27"/>
    <p:sldId id="516" r:id="rId28"/>
    <p:sldId id="517" r:id="rId29"/>
    <p:sldId id="518" r:id="rId30"/>
    <p:sldId id="519" r:id="rId31"/>
    <p:sldId id="521" r:id="rId32"/>
  </p:sldIdLst>
  <p:sldSz cx="12192000" cy="6858000"/>
  <p:notesSz cx="7010400" cy="9296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ean McDonagh" initials="SM" lastIdx="1" clrIdx="0">
    <p:extLst>
      <p:ext uri="{19B8F6BF-5375-455C-9EA6-DF929625EA0E}">
        <p15:presenceInfo xmlns:p15="http://schemas.microsoft.com/office/powerpoint/2012/main" userId="d31e4e68d41d3473" providerId="Windows Live"/>
      </p:ext>
    </p:extLst>
  </p:cmAuthor>
  <p:cmAuthor id="2" name="Jonathan Spielvogel" initials="JS" lastIdx="21" clrIdx="1">
    <p:extLst>
      <p:ext uri="{19B8F6BF-5375-455C-9EA6-DF929625EA0E}">
        <p15:presenceInfo xmlns:p15="http://schemas.microsoft.com/office/powerpoint/2012/main" userId="S-1-5-21-2897712185-219933976-1385229856-5175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134" autoAdjust="0"/>
    <p:restoredTop sz="94660"/>
  </p:normalViewPr>
  <p:slideViewPr>
    <p:cSldViewPr snapToGrid="0">
      <p:cViewPr>
        <p:scale>
          <a:sx n="90" d="100"/>
          <a:sy n="90" d="100"/>
        </p:scale>
        <p:origin x="27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AB29D0F1-12AA-47C6-9520-E8BB6C37E7B0}"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479368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29D0F1-12AA-47C6-9520-E8BB6C37E7B0}"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42351417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29D0F1-12AA-47C6-9520-E8BB6C37E7B0}"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37900548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Content Slide">
    <p:spTree>
      <p:nvGrpSpPr>
        <p:cNvPr id="1" name=""/>
        <p:cNvGrpSpPr/>
        <p:nvPr/>
      </p:nvGrpSpPr>
      <p:grpSpPr>
        <a:xfrm>
          <a:off x="0" y="0"/>
          <a:ext cx="0" cy="0"/>
          <a:chOff x="0" y="0"/>
          <a:chExt cx="0" cy="0"/>
        </a:xfrm>
      </p:grpSpPr>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527382" y="847725"/>
            <a:ext cx="11657845"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Date Placeholder 4"/>
          <p:cNvSpPr>
            <a:spLocks noGrp="1"/>
          </p:cNvSpPr>
          <p:nvPr>
            <p:ph type="dt" sz="half" idx="10"/>
          </p:nvPr>
        </p:nvSpPr>
        <p:spPr/>
        <p:txBody>
          <a:bodyPr/>
          <a:lstStyle/>
          <a:p>
            <a:fld id="{1440E633-F2DD-0046-B9DB-851F3F7F0710}" type="datetime1">
              <a:rPr lang="en-CA" smtClean="0"/>
              <a:pPr/>
              <a:t>2017-05-18</a:t>
            </a:fld>
            <a:endParaRPr lang="en-US"/>
          </a:p>
        </p:txBody>
      </p:sp>
      <p:sp>
        <p:nvSpPr>
          <p:cNvPr id="6" name="Slide Number Placeholder 5"/>
          <p:cNvSpPr>
            <a:spLocks noGrp="1"/>
          </p:cNvSpPr>
          <p:nvPr>
            <p:ph type="sldNum" sz="quarter" idx="11"/>
          </p:nvPr>
        </p:nvSpPr>
        <p:spPr/>
        <p:txBody>
          <a:bodyPr/>
          <a:lstStyle/>
          <a:p>
            <a:fld id="{2225A2EF-0142-4BB4-AD4A-426567DB134B}" type="slidenum">
              <a:rPr lang="en-US" smtClean="0"/>
              <a:pPr/>
              <a:t>‹#›</a:t>
            </a:fld>
            <a:endParaRPr lang="en-US"/>
          </a:p>
        </p:txBody>
      </p:sp>
      <p:sp>
        <p:nvSpPr>
          <p:cNvPr id="9" name="Footer Placeholder 8"/>
          <p:cNvSpPr>
            <a:spLocks noGrp="1"/>
          </p:cNvSpPr>
          <p:nvPr>
            <p:ph type="ftr" sz="quarter" idx="12"/>
          </p:nvPr>
        </p:nvSpPr>
        <p:spPr/>
        <p:txBody>
          <a:bodyPr/>
          <a:lstStyle/>
          <a:p>
            <a:r>
              <a:rPr lang="en-US" dirty="0"/>
              <a:t>© KDM Analytics Inc.</a:t>
            </a:r>
          </a:p>
        </p:txBody>
      </p:sp>
      <p:sp>
        <p:nvSpPr>
          <p:cNvPr id="10" name="Title 9"/>
          <p:cNvSpPr>
            <a:spLocks noGrp="1"/>
          </p:cNvSpPr>
          <p:nvPr>
            <p:ph type="title"/>
          </p:nvPr>
        </p:nvSpPr>
        <p:spPr/>
        <p:txBody>
          <a:bodyPr/>
          <a:lstStyle/>
          <a:p>
            <a:r>
              <a:rPr lang="en-US"/>
              <a:t>Click to edit Master title style</a:t>
            </a:r>
            <a:endParaRPr lang="en-CA"/>
          </a:p>
        </p:txBody>
      </p:sp>
      <p:sp>
        <p:nvSpPr>
          <p:cNvPr id="14" name="Text Placeholder 13"/>
          <p:cNvSpPr>
            <a:spLocks noGrp="1"/>
          </p:cNvSpPr>
          <p:nvPr>
            <p:ph type="body" sz="quarter" idx="13"/>
          </p:nvPr>
        </p:nvSpPr>
        <p:spPr>
          <a:xfrm>
            <a:off x="719403" y="1125538"/>
            <a:ext cx="11138164" cy="5040312"/>
          </a:xfrm>
          <a:prstGeom prst="rect">
            <a:avLst/>
          </a:prstGeo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CA" dirty="0"/>
          </a:p>
        </p:txBody>
      </p:sp>
    </p:spTree>
    <p:extLst>
      <p:ext uri="{BB962C8B-B14F-4D97-AF65-F5344CB8AC3E}">
        <p14:creationId xmlns:p14="http://schemas.microsoft.com/office/powerpoint/2010/main" val="21607071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EF034F7-B37E-46B1-AF3A-A59DC61CE1BB}"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125057877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EF034F7-B37E-46B1-AF3A-A59DC61CE1BB}"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93176621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EF034F7-B37E-46B1-AF3A-A59DC61CE1BB}"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36295959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EF034F7-B37E-46B1-AF3A-A59DC61CE1BB}" type="datetimeFigureOut">
              <a:rPr lang="en-US" smtClean="0"/>
              <a:t>5/18/17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390534140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EF034F7-B37E-46B1-AF3A-A59DC61CE1BB}" type="datetimeFigureOut">
              <a:rPr lang="en-US" smtClean="0"/>
              <a:t>5/18/17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262642268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EF034F7-B37E-46B1-AF3A-A59DC61CE1BB}" type="datetimeFigureOut">
              <a:rPr lang="en-US" smtClean="0"/>
              <a:t>5/18/17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42455313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F034F7-B37E-46B1-AF3A-A59DC61CE1BB}" type="datetimeFigureOut">
              <a:rPr lang="en-US" smtClean="0"/>
              <a:t>5/18/17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3584011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94396" y="244666"/>
            <a:ext cx="10515600" cy="631407"/>
          </a:xfrm>
        </p:spPr>
        <p:txBody>
          <a:bodyPr/>
          <a:lstStyle>
            <a:lvl1pPr algn="ctr">
              <a:defRPr>
                <a:solidFill>
                  <a:schemeClr val="tx1"/>
                </a:solidFill>
              </a:defRPr>
            </a:lvl1p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29D0F1-12AA-47C6-9520-E8BB6C37E7B0}"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344299663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EF034F7-B37E-46B1-AF3A-A59DC61CE1BB}" type="datetimeFigureOut">
              <a:rPr lang="en-US" smtClean="0"/>
              <a:t>5/18/17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255089296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5EF034F7-B37E-46B1-AF3A-A59DC61CE1BB}" type="datetimeFigureOut">
              <a:rPr lang="en-US" smtClean="0"/>
              <a:t>5/18/17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326267238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EF034F7-B37E-46B1-AF3A-A59DC61CE1BB}"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163834075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EF034F7-B37E-46B1-AF3A-A59DC61CE1BB}"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2485680-5A50-4F13-9A53-A3BB7E4D918B}" type="slidenum">
              <a:rPr lang="en-US" smtClean="0"/>
              <a:t>‹#›</a:t>
            </a:fld>
            <a:endParaRPr lang="en-US"/>
          </a:p>
        </p:txBody>
      </p:sp>
    </p:spTree>
    <p:extLst>
      <p:ext uri="{BB962C8B-B14F-4D97-AF65-F5344CB8AC3E}">
        <p14:creationId xmlns:p14="http://schemas.microsoft.com/office/powerpoint/2010/main" val="22772716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ontent Slide">
    <p:spTree>
      <p:nvGrpSpPr>
        <p:cNvPr id="1" name=""/>
        <p:cNvGrpSpPr/>
        <p:nvPr/>
      </p:nvGrpSpPr>
      <p:grpSpPr>
        <a:xfrm>
          <a:off x="0" y="0"/>
          <a:ext cx="0" cy="0"/>
          <a:chOff x="0" y="0"/>
          <a:chExt cx="0" cy="0"/>
        </a:xfrm>
      </p:grpSpPr>
      <p:pic>
        <p:nvPicPr>
          <p:cNvPr id="7"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27382" y="847725"/>
            <a:ext cx="11657845" cy="3238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Date Placeholder 4"/>
          <p:cNvSpPr>
            <a:spLocks noGrp="1"/>
          </p:cNvSpPr>
          <p:nvPr>
            <p:ph type="dt" sz="half" idx="10"/>
          </p:nvPr>
        </p:nvSpPr>
        <p:spPr/>
        <p:txBody>
          <a:bodyPr/>
          <a:lstStyle/>
          <a:p>
            <a:fld id="{1440E633-F2DD-0046-B9DB-851F3F7F0710}" type="datetime1">
              <a:rPr lang="en-CA" smtClean="0"/>
              <a:pPr/>
              <a:t>2017-05-18</a:t>
            </a:fld>
            <a:endParaRPr lang="en-US"/>
          </a:p>
        </p:txBody>
      </p:sp>
      <p:sp>
        <p:nvSpPr>
          <p:cNvPr id="6" name="Slide Number Placeholder 5"/>
          <p:cNvSpPr>
            <a:spLocks noGrp="1"/>
          </p:cNvSpPr>
          <p:nvPr>
            <p:ph type="sldNum" sz="quarter" idx="11"/>
          </p:nvPr>
        </p:nvSpPr>
        <p:spPr/>
        <p:txBody>
          <a:bodyPr/>
          <a:lstStyle/>
          <a:p>
            <a:fld id="{2225A2EF-0142-4BB4-AD4A-426567DB134B}" type="slidenum">
              <a:rPr lang="en-US" smtClean="0"/>
              <a:pPr/>
              <a:t>‹#›</a:t>
            </a:fld>
            <a:endParaRPr lang="en-US"/>
          </a:p>
        </p:txBody>
      </p:sp>
      <p:sp>
        <p:nvSpPr>
          <p:cNvPr id="9" name="Footer Placeholder 8"/>
          <p:cNvSpPr>
            <a:spLocks noGrp="1"/>
          </p:cNvSpPr>
          <p:nvPr>
            <p:ph type="ftr" sz="quarter" idx="12"/>
          </p:nvPr>
        </p:nvSpPr>
        <p:spPr/>
        <p:txBody>
          <a:bodyPr/>
          <a:lstStyle/>
          <a:p>
            <a:r>
              <a:rPr lang="en-US" dirty="0"/>
              <a:t>© KDM Analytics Inc.</a:t>
            </a:r>
          </a:p>
        </p:txBody>
      </p:sp>
      <p:sp>
        <p:nvSpPr>
          <p:cNvPr id="10" name="Title 9"/>
          <p:cNvSpPr>
            <a:spLocks noGrp="1"/>
          </p:cNvSpPr>
          <p:nvPr>
            <p:ph type="title"/>
          </p:nvPr>
        </p:nvSpPr>
        <p:spPr/>
        <p:txBody>
          <a:bodyPr/>
          <a:lstStyle/>
          <a:p>
            <a:r>
              <a:rPr lang="en-US"/>
              <a:t>Click to edit Master title style</a:t>
            </a:r>
            <a:endParaRPr lang="en-CA"/>
          </a:p>
        </p:txBody>
      </p:sp>
      <p:sp>
        <p:nvSpPr>
          <p:cNvPr id="14" name="Text Placeholder 13"/>
          <p:cNvSpPr>
            <a:spLocks noGrp="1"/>
          </p:cNvSpPr>
          <p:nvPr>
            <p:ph type="body" sz="quarter" idx="13"/>
          </p:nvPr>
        </p:nvSpPr>
        <p:spPr>
          <a:xfrm>
            <a:off x="719403" y="1125538"/>
            <a:ext cx="11138164" cy="5040312"/>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dirty="0"/>
          </a:p>
        </p:txBody>
      </p:sp>
    </p:spTree>
    <p:extLst>
      <p:ext uri="{BB962C8B-B14F-4D97-AF65-F5344CB8AC3E}">
        <p14:creationId xmlns:p14="http://schemas.microsoft.com/office/powerpoint/2010/main" val="16494525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B29D0F1-12AA-47C6-9520-E8BB6C37E7B0}" type="datetimeFigureOut">
              <a:rPr lang="en-US" smtClean="0"/>
              <a:t>5/18/17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3509413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B29D0F1-12AA-47C6-9520-E8BB6C37E7B0}" type="datetimeFigureOut">
              <a:rPr lang="en-US" smtClean="0"/>
              <a:t>5/18/17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19793398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B29D0F1-12AA-47C6-9520-E8BB6C37E7B0}" type="datetimeFigureOut">
              <a:rPr lang="en-US" smtClean="0"/>
              <a:t>5/18/17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1999663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AB29D0F1-12AA-47C6-9520-E8BB6C37E7B0}" type="datetimeFigureOut">
              <a:rPr lang="en-US" smtClean="0"/>
              <a:t>5/18/17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12111697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29D0F1-12AA-47C6-9520-E8BB6C37E7B0}" type="datetimeFigureOut">
              <a:rPr lang="en-US" smtClean="0"/>
              <a:t>5/18/17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2291071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B29D0F1-12AA-47C6-9520-E8BB6C37E7B0}" type="datetimeFigureOut">
              <a:rPr lang="en-US" smtClean="0"/>
              <a:t>5/18/17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26948383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B29D0F1-12AA-47C6-9520-E8BB6C37E7B0}" type="datetimeFigureOut">
              <a:rPr lang="en-US" smtClean="0"/>
              <a:t>5/18/17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F26D0FD-E607-4026-ADC3-47658A4196E8}" type="slidenum">
              <a:rPr lang="en-US" smtClean="0"/>
              <a:t>‹#›</a:t>
            </a:fld>
            <a:endParaRPr lang="en-US"/>
          </a:p>
        </p:txBody>
      </p:sp>
    </p:spTree>
    <p:extLst>
      <p:ext uri="{BB962C8B-B14F-4D97-AF65-F5344CB8AC3E}">
        <p14:creationId xmlns:p14="http://schemas.microsoft.com/office/powerpoint/2010/main" val="17956558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6"/>
            <a:ext cx="10515600" cy="4572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B29D0F1-12AA-47C6-9520-E8BB6C37E7B0}" type="datetimeFigureOut">
              <a:rPr lang="en-US" smtClean="0"/>
              <a:t>5/18/17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26D0FD-E607-4026-ADC3-47658A4196E8}" type="slidenum">
              <a:rPr lang="en-US" smtClean="0"/>
              <a:t>‹#›</a:t>
            </a:fld>
            <a:endParaRPr lang="en-US"/>
          </a:p>
        </p:txBody>
      </p:sp>
    </p:spTree>
    <p:extLst>
      <p:ext uri="{BB962C8B-B14F-4D97-AF65-F5344CB8AC3E}">
        <p14:creationId xmlns:p14="http://schemas.microsoft.com/office/powerpoint/2010/main" val="11960425"/>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72" r:id="rId12"/>
  </p:sldLayoutIdLst>
  <p:txStyles>
    <p:title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F034F7-B37E-46B1-AF3A-A59DC61CE1BB}" type="datetimeFigureOut">
              <a:rPr lang="en-US" smtClean="0"/>
              <a:t>5/18/17</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2485680-5A50-4F13-9A53-A3BB7E4D918B}" type="slidenum">
              <a:rPr lang="en-US" smtClean="0"/>
              <a:t>‹#›</a:t>
            </a:fld>
            <a:endParaRPr lang="en-US"/>
          </a:p>
        </p:txBody>
      </p:sp>
    </p:spTree>
    <p:extLst>
      <p:ext uri="{BB962C8B-B14F-4D97-AF65-F5344CB8AC3E}">
        <p14:creationId xmlns:p14="http://schemas.microsoft.com/office/powerpoint/2010/main" val="3078653582"/>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53882" y="4207430"/>
            <a:ext cx="9144000" cy="881530"/>
          </a:xfrm>
        </p:spPr>
        <p:txBody>
          <a:bodyPr>
            <a:normAutofit fontScale="90000"/>
          </a:bodyPr>
          <a:lstStyle/>
          <a:p>
            <a:r>
              <a:rPr lang="en-US" sz="4900" dirty="0"/>
              <a:t>Protection Profile Program Update</a:t>
            </a:r>
            <a:br>
              <a:rPr lang="en-US" sz="4900" dirty="0"/>
            </a:br>
            <a:r>
              <a:rPr lang="en-US" sz="4900" dirty="0"/>
              <a:t>‘score.exe’ v2.0</a:t>
            </a:r>
            <a:br>
              <a:rPr lang="en-US" dirty="0"/>
            </a:br>
            <a:br>
              <a:rPr lang="en-US" dirty="0"/>
            </a:br>
            <a:br>
              <a:rPr lang="en-US" dirty="0"/>
            </a:br>
            <a:r>
              <a:rPr lang="en-US" sz="4400" dirty="0"/>
              <a:t>May 18, 2017</a:t>
            </a:r>
            <a:endParaRPr lang="en-US" dirty="0"/>
          </a:p>
        </p:txBody>
      </p:sp>
    </p:spTree>
    <p:extLst>
      <p:ext uri="{BB962C8B-B14F-4D97-AF65-F5344CB8AC3E}">
        <p14:creationId xmlns:p14="http://schemas.microsoft.com/office/powerpoint/2010/main" val="286161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‘Summary’ Sheet</a:t>
            </a:r>
          </a:p>
        </p:txBody>
      </p:sp>
      <p:pic>
        <p:nvPicPr>
          <p:cNvPr id="3" name="Picture 2"/>
          <p:cNvPicPr>
            <a:picLocks noChangeAspect="1"/>
          </p:cNvPicPr>
          <p:nvPr/>
        </p:nvPicPr>
        <p:blipFill>
          <a:blip r:embed="rId2"/>
          <a:stretch>
            <a:fillRect/>
          </a:stretch>
        </p:blipFill>
        <p:spPr>
          <a:xfrm>
            <a:off x="565796" y="133007"/>
            <a:ext cx="10972800" cy="6602729"/>
          </a:xfrm>
          <a:prstGeom prst="rect">
            <a:avLst/>
          </a:prstGeom>
          <a:ln>
            <a:solidFill>
              <a:schemeClr val="tx1"/>
            </a:solidFill>
          </a:ln>
        </p:spPr>
      </p:pic>
      <p:sp>
        <p:nvSpPr>
          <p:cNvPr id="9" name="TextBox 8"/>
          <p:cNvSpPr txBox="1"/>
          <p:nvPr/>
        </p:nvSpPr>
        <p:spPr>
          <a:xfrm>
            <a:off x="1657003" y="6273338"/>
            <a:ext cx="565266" cy="177339"/>
          </a:xfrm>
          <a:prstGeom prst="rect">
            <a:avLst/>
          </a:prstGeom>
          <a:noFill/>
          <a:ln w="19050">
            <a:solidFill>
              <a:srgbClr val="C00000"/>
            </a:solidFill>
          </a:ln>
        </p:spPr>
        <p:txBody>
          <a:bodyPr wrap="square" rtlCol="0">
            <a:spAutoFit/>
          </a:bodyPr>
          <a:lstStyle/>
          <a:p>
            <a:pPr algn="just"/>
            <a:endParaRPr lang="en-US" sz="1000" dirty="0">
              <a:solidFill>
                <a:srgbClr val="C00000"/>
              </a:solidFill>
            </a:endParaRPr>
          </a:p>
        </p:txBody>
      </p:sp>
    </p:spTree>
    <p:extLst>
      <p:ext uri="{BB962C8B-B14F-4D97-AF65-F5344CB8AC3E}">
        <p14:creationId xmlns:p14="http://schemas.microsoft.com/office/powerpoint/2010/main" val="31693744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‘XML Data’ Sheet (cont.)</a:t>
            </a:r>
          </a:p>
        </p:txBody>
      </p:sp>
      <p:pic>
        <p:nvPicPr>
          <p:cNvPr id="8" name="Picture 7"/>
          <p:cNvPicPr>
            <a:picLocks noChangeAspect="1"/>
          </p:cNvPicPr>
          <p:nvPr/>
        </p:nvPicPr>
        <p:blipFill rotWithShape="1">
          <a:blip r:embed="rId2"/>
          <a:srcRect b="49221"/>
          <a:stretch/>
        </p:blipFill>
        <p:spPr>
          <a:xfrm>
            <a:off x="565796" y="3042462"/>
            <a:ext cx="10972800" cy="3352797"/>
          </a:xfrm>
          <a:prstGeom prst="rect">
            <a:avLst/>
          </a:prstGeom>
          <a:ln>
            <a:solidFill>
              <a:schemeClr val="tx1"/>
            </a:solidFill>
          </a:ln>
        </p:spPr>
      </p:pic>
      <p:sp>
        <p:nvSpPr>
          <p:cNvPr id="9" name="TextBox 8"/>
          <p:cNvSpPr txBox="1"/>
          <p:nvPr/>
        </p:nvSpPr>
        <p:spPr>
          <a:xfrm>
            <a:off x="377083" y="1379257"/>
            <a:ext cx="2083483" cy="861774"/>
          </a:xfrm>
          <a:prstGeom prst="rect">
            <a:avLst/>
          </a:prstGeom>
          <a:noFill/>
          <a:ln>
            <a:solidFill>
              <a:srgbClr val="C00000"/>
            </a:solidFill>
          </a:ln>
        </p:spPr>
        <p:txBody>
          <a:bodyPr wrap="square" rtlCol="0">
            <a:spAutoFit/>
          </a:bodyPr>
          <a:lstStyle/>
          <a:p>
            <a:pPr algn="just"/>
            <a:r>
              <a:rPr lang="en-US" sz="1000" dirty="0">
                <a:solidFill>
                  <a:srgbClr val="C00000"/>
                </a:solidFill>
              </a:rPr>
              <a:t>For this scan, multiple opportunities are enabled allowing all Juliet FALSE projects to have more opportunities than test cases. These special cases are highlighted in blue.</a:t>
            </a:r>
          </a:p>
        </p:txBody>
      </p:sp>
      <p:cxnSp>
        <p:nvCxnSpPr>
          <p:cNvPr id="10" name="Straight Arrow Connector 9"/>
          <p:cNvCxnSpPr>
            <a:cxnSpLocks/>
            <a:stCxn id="9" idx="2"/>
          </p:cNvCxnSpPr>
          <p:nvPr/>
        </p:nvCxnSpPr>
        <p:spPr>
          <a:xfrm>
            <a:off x="1418825" y="2241031"/>
            <a:ext cx="354557" cy="1854373"/>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605713" y="1456201"/>
            <a:ext cx="2671762" cy="707886"/>
          </a:xfrm>
          <a:prstGeom prst="rect">
            <a:avLst/>
          </a:prstGeom>
          <a:noFill/>
          <a:ln>
            <a:solidFill>
              <a:srgbClr val="C00000"/>
            </a:solidFill>
          </a:ln>
        </p:spPr>
        <p:txBody>
          <a:bodyPr wrap="square" rtlCol="0">
            <a:spAutoFit/>
          </a:bodyPr>
          <a:lstStyle/>
          <a:p>
            <a:pPr algn="just"/>
            <a:r>
              <a:rPr lang="en-US" sz="1000" dirty="0">
                <a:solidFill>
                  <a:srgbClr val="C00000"/>
                </a:solidFill>
              </a:rPr>
              <a:t>The ‘XML Data’ sheet contains </a:t>
            </a:r>
            <a:r>
              <a:rPr lang="en-US" sz="1000" i="1" dirty="0">
                <a:solidFill>
                  <a:srgbClr val="C00000"/>
                </a:solidFill>
              </a:rPr>
              <a:t>each</a:t>
            </a:r>
            <a:r>
              <a:rPr lang="en-US" sz="1000" dirty="0">
                <a:solidFill>
                  <a:srgbClr val="C00000"/>
                </a:solidFill>
              </a:rPr>
              <a:t> project that was scanned by the tool (Fortify in this case). For this scan, the ability to recognize </a:t>
            </a:r>
            <a:r>
              <a:rPr lang="en-US" sz="1000" i="1" dirty="0">
                <a:solidFill>
                  <a:srgbClr val="C00000"/>
                </a:solidFill>
              </a:rPr>
              <a:t>all</a:t>
            </a:r>
            <a:r>
              <a:rPr lang="en-US" sz="1000" dirty="0">
                <a:solidFill>
                  <a:srgbClr val="C00000"/>
                </a:solidFill>
              </a:rPr>
              <a:t> of the Juliet FALSE opportunities was enabled</a:t>
            </a:r>
          </a:p>
        </p:txBody>
      </p:sp>
      <p:sp>
        <p:nvSpPr>
          <p:cNvPr id="14" name="TextBox 13"/>
          <p:cNvSpPr txBox="1"/>
          <p:nvPr/>
        </p:nvSpPr>
        <p:spPr>
          <a:xfrm>
            <a:off x="2716236" y="1554393"/>
            <a:ext cx="2083483" cy="553998"/>
          </a:xfrm>
          <a:prstGeom prst="rect">
            <a:avLst/>
          </a:prstGeom>
          <a:noFill/>
          <a:ln>
            <a:solidFill>
              <a:srgbClr val="C00000"/>
            </a:solidFill>
          </a:ln>
        </p:spPr>
        <p:txBody>
          <a:bodyPr wrap="square" rtlCol="0">
            <a:spAutoFit/>
          </a:bodyPr>
          <a:lstStyle/>
          <a:p>
            <a:pPr algn="just"/>
            <a:r>
              <a:rPr lang="en-US" sz="1000" dirty="0">
                <a:solidFill>
                  <a:srgbClr val="C00000"/>
                </a:solidFill>
              </a:rPr>
              <a:t>Hits for FALSE test cases are considered to be False Positives and are highlighted in red </a:t>
            </a:r>
          </a:p>
        </p:txBody>
      </p:sp>
      <p:sp>
        <p:nvSpPr>
          <p:cNvPr id="15" name="TextBox 14"/>
          <p:cNvSpPr txBox="1"/>
          <p:nvPr/>
        </p:nvSpPr>
        <p:spPr>
          <a:xfrm>
            <a:off x="4885738" y="1552634"/>
            <a:ext cx="2083483" cy="553998"/>
          </a:xfrm>
          <a:prstGeom prst="rect">
            <a:avLst/>
          </a:prstGeom>
          <a:noFill/>
          <a:ln>
            <a:solidFill>
              <a:srgbClr val="C00000"/>
            </a:solidFill>
          </a:ln>
        </p:spPr>
        <p:txBody>
          <a:bodyPr wrap="square" rtlCol="0">
            <a:spAutoFit/>
          </a:bodyPr>
          <a:lstStyle/>
          <a:p>
            <a:pPr algn="just"/>
            <a:r>
              <a:rPr lang="en-US" sz="1000" dirty="0">
                <a:solidFill>
                  <a:srgbClr val="C00000"/>
                </a:solidFill>
              </a:rPr>
              <a:t>Hits for TRUE test cases are considered to be True Positives and are referenced in green</a:t>
            </a:r>
          </a:p>
        </p:txBody>
      </p:sp>
      <p:cxnSp>
        <p:nvCxnSpPr>
          <p:cNvPr id="19" name="Straight Arrow Connector 18"/>
          <p:cNvCxnSpPr>
            <a:cxnSpLocks/>
          </p:cNvCxnSpPr>
          <p:nvPr/>
        </p:nvCxnSpPr>
        <p:spPr>
          <a:xfrm flipH="1">
            <a:off x="2090738" y="2108391"/>
            <a:ext cx="1654576" cy="1987013"/>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cxnSpLocks/>
          </p:cNvCxnSpPr>
          <p:nvPr/>
        </p:nvCxnSpPr>
        <p:spPr>
          <a:xfrm flipH="1">
            <a:off x="2090738" y="2106632"/>
            <a:ext cx="3603999" cy="3052801"/>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87373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13297"/>
            <a:ext cx="10515600" cy="631407"/>
          </a:xfrm>
        </p:spPr>
        <p:txBody>
          <a:bodyPr>
            <a:noAutofit/>
          </a:bodyPr>
          <a:lstStyle/>
          <a:p>
            <a:r>
              <a:rPr lang="en-US" dirty="0"/>
              <a:t>‘Hit Data’ Sheet</a:t>
            </a:r>
          </a:p>
        </p:txBody>
      </p:sp>
    </p:spTree>
    <p:extLst>
      <p:ext uri="{BB962C8B-B14F-4D97-AF65-F5344CB8AC3E}">
        <p14:creationId xmlns:p14="http://schemas.microsoft.com/office/powerpoint/2010/main" val="27049708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660453" y="209180"/>
            <a:ext cx="10881360" cy="6547706"/>
          </a:xfrm>
          <a:prstGeom prst="rect">
            <a:avLst/>
          </a:prstGeom>
          <a:ln>
            <a:solidFill>
              <a:schemeClr val="tx1"/>
            </a:solidFill>
          </a:ln>
        </p:spPr>
      </p:pic>
      <p:sp>
        <p:nvSpPr>
          <p:cNvPr id="16" name="TextBox 15"/>
          <p:cNvSpPr txBox="1"/>
          <p:nvPr/>
        </p:nvSpPr>
        <p:spPr>
          <a:xfrm>
            <a:off x="1790442" y="6277574"/>
            <a:ext cx="457200" cy="177339"/>
          </a:xfrm>
          <a:prstGeom prst="rect">
            <a:avLst/>
          </a:prstGeom>
          <a:noFill/>
          <a:ln w="19050">
            <a:solidFill>
              <a:srgbClr val="C00000"/>
            </a:solidFill>
          </a:ln>
        </p:spPr>
        <p:txBody>
          <a:bodyPr wrap="square" rtlCol="0">
            <a:spAutoFit/>
          </a:bodyPr>
          <a:lstStyle/>
          <a:p>
            <a:pPr algn="just"/>
            <a:endParaRPr lang="en-US" sz="1000" dirty="0">
              <a:solidFill>
                <a:srgbClr val="C00000"/>
              </a:solidFill>
            </a:endParaRPr>
          </a:p>
        </p:txBody>
      </p:sp>
    </p:spTree>
    <p:extLst>
      <p:ext uri="{BB962C8B-B14F-4D97-AF65-F5344CB8AC3E}">
        <p14:creationId xmlns:p14="http://schemas.microsoft.com/office/powerpoint/2010/main" val="26362271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‘Hit Data’ Sheet (cont.)</a:t>
            </a:r>
          </a:p>
        </p:txBody>
      </p:sp>
      <p:pic>
        <p:nvPicPr>
          <p:cNvPr id="3" name="Picture 2"/>
          <p:cNvPicPr>
            <a:picLocks noChangeAspect="1"/>
          </p:cNvPicPr>
          <p:nvPr/>
        </p:nvPicPr>
        <p:blipFill rotWithShape="1">
          <a:blip r:embed="rId2"/>
          <a:srcRect t="11750" r="17916"/>
          <a:stretch/>
        </p:blipFill>
        <p:spPr>
          <a:xfrm>
            <a:off x="397488" y="936567"/>
            <a:ext cx="9006977" cy="5826883"/>
          </a:xfrm>
          <a:prstGeom prst="rect">
            <a:avLst/>
          </a:prstGeom>
          <a:ln>
            <a:solidFill>
              <a:schemeClr val="tx1"/>
            </a:solidFill>
          </a:ln>
        </p:spPr>
      </p:pic>
      <p:sp>
        <p:nvSpPr>
          <p:cNvPr id="4" name="TextBox 3"/>
          <p:cNvSpPr txBox="1"/>
          <p:nvPr/>
        </p:nvSpPr>
        <p:spPr>
          <a:xfrm>
            <a:off x="2089267" y="6295505"/>
            <a:ext cx="457200" cy="177339"/>
          </a:xfrm>
          <a:prstGeom prst="rect">
            <a:avLst/>
          </a:prstGeom>
          <a:noFill/>
          <a:ln w="19050">
            <a:solidFill>
              <a:srgbClr val="C00000"/>
            </a:solidFill>
          </a:ln>
        </p:spPr>
        <p:txBody>
          <a:bodyPr wrap="square" rtlCol="0">
            <a:spAutoFit/>
          </a:bodyPr>
          <a:lstStyle/>
          <a:p>
            <a:pPr algn="just"/>
            <a:endParaRPr lang="en-US" sz="1000" dirty="0">
              <a:solidFill>
                <a:srgbClr val="C00000"/>
              </a:solidFill>
            </a:endParaRPr>
          </a:p>
        </p:txBody>
      </p:sp>
      <p:sp>
        <p:nvSpPr>
          <p:cNvPr id="5" name="TextBox 4"/>
          <p:cNvSpPr txBox="1"/>
          <p:nvPr/>
        </p:nvSpPr>
        <p:spPr>
          <a:xfrm>
            <a:off x="9701578" y="432218"/>
            <a:ext cx="2083483" cy="2708434"/>
          </a:xfrm>
          <a:prstGeom prst="rect">
            <a:avLst/>
          </a:prstGeom>
          <a:noFill/>
          <a:ln>
            <a:solidFill>
              <a:srgbClr val="C00000"/>
            </a:solidFill>
          </a:ln>
        </p:spPr>
        <p:txBody>
          <a:bodyPr wrap="square" rtlCol="0">
            <a:spAutoFit/>
          </a:bodyPr>
          <a:lstStyle/>
          <a:p>
            <a:pPr algn="just"/>
            <a:r>
              <a:rPr lang="en-US" sz="1000" i="1" dirty="0">
                <a:solidFill>
                  <a:srgbClr val="C00000"/>
                </a:solidFill>
              </a:rPr>
              <a:t>Every</a:t>
            </a:r>
            <a:r>
              <a:rPr lang="en-US" sz="1000" dirty="0">
                <a:solidFill>
                  <a:srgbClr val="C00000"/>
                </a:solidFill>
              </a:rPr>
              <a:t> hit for the entire suite is recorded in this sheet! The section displayed here focuses on the Juliet FALSE test cases and shows the opportunities available for each test case. The columns on the right show up to four ‘opportunities’ that encase the bait. The opportunities that ‘hit’ are represented in green otherwise they are red (un-hit). </a:t>
            </a:r>
            <a:r>
              <a:rPr lang="en-US" sz="1000" i="1" dirty="0">
                <a:solidFill>
                  <a:srgbClr val="C00000"/>
                </a:solidFill>
              </a:rPr>
              <a:t>(Note: reversing colors in this section  may be more intuitive)</a:t>
            </a:r>
          </a:p>
          <a:p>
            <a:pPr algn="just"/>
            <a:endParaRPr lang="en-US" sz="1000" dirty="0">
              <a:solidFill>
                <a:srgbClr val="C00000"/>
              </a:solidFill>
            </a:endParaRPr>
          </a:p>
          <a:p>
            <a:pPr algn="just"/>
            <a:r>
              <a:rPr lang="en-US" sz="1000" dirty="0">
                <a:solidFill>
                  <a:srgbClr val="C00000"/>
                </a:solidFill>
              </a:rPr>
              <a:t>Duplicate hits are identified by line number (and function) and de-duplicated if they repeat within the same opportunity</a:t>
            </a:r>
          </a:p>
        </p:txBody>
      </p:sp>
      <p:cxnSp>
        <p:nvCxnSpPr>
          <p:cNvPr id="6" name="Straight Arrow Connector 5"/>
          <p:cNvCxnSpPr>
            <a:cxnSpLocks/>
          </p:cNvCxnSpPr>
          <p:nvPr/>
        </p:nvCxnSpPr>
        <p:spPr>
          <a:xfrm flipH="1">
            <a:off x="8600902" y="994832"/>
            <a:ext cx="1100676" cy="132764"/>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9701573" y="3941998"/>
            <a:ext cx="2083483" cy="707886"/>
          </a:xfrm>
          <a:prstGeom prst="rect">
            <a:avLst/>
          </a:prstGeom>
          <a:noFill/>
          <a:ln>
            <a:solidFill>
              <a:srgbClr val="C00000"/>
            </a:solidFill>
          </a:ln>
        </p:spPr>
        <p:txBody>
          <a:bodyPr wrap="square" rtlCol="0">
            <a:spAutoFit/>
          </a:bodyPr>
          <a:lstStyle/>
          <a:p>
            <a:pPr algn="just"/>
            <a:r>
              <a:rPr lang="en-US" sz="1000" dirty="0">
                <a:solidFill>
                  <a:srgbClr val="C00000"/>
                </a:solidFill>
              </a:rPr>
              <a:t>Items highlighted in blue represent multiple hits within the same file, but are unique and counted accordingly</a:t>
            </a:r>
          </a:p>
        </p:txBody>
      </p:sp>
      <p:cxnSp>
        <p:nvCxnSpPr>
          <p:cNvPr id="10" name="Straight Arrow Connector 9"/>
          <p:cNvCxnSpPr>
            <a:cxnSpLocks/>
            <a:stCxn id="17" idx="1"/>
            <a:endCxn id="14" idx="3"/>
          </p:cNvCxnSpPr>
          <p:nvPr/>
        </p:nvCxnSpPr>
        <p:spPr>
          <a:xfrm flipH="1">
            <a:off x="7392785" y="5090143"/>
            <a:ext cx="2308788" cy="165677"/>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6576352" y="5174868"/>
            <a:ext cx="816433" cy="161904"/>
          </a:xfrm>
          <a:prstGeom prst="rect">
            <a:avLst/>
          </a:prstGeom>
          <a:noFill/>
          <a:ln>
            <a:solidFill>
              <a:srgbClr val="C00000"/>
            </a:solidFill>
          </a:ln>
        </p:spPr>
        <p:txBody>
          <a:bodyPr wrap="square" rtlCol="0">
            <a:spAutoFit/>
          </a:bodyPr>
          <a:lstStyle/>
          <a:p>
            <a:pPr algn="just"/>
            <a:endParaRPr lang="en-US" sz="1000" dirty="0">
              <a:solidFill>
                <a:srgbClr val="C00000"/>
              </a:solidFill>
            </a:endParaRPr>
          </a:p>
        </p:txBody>
      </p:sp>
      <p:sp>
        <p:nvSpPr>
          <p:cNvPr id="17" name="TextBox 16"/>
          <p:cNvSpPr txBox="1"/>
          <p:nvPr/>
        </p:nvSpPr>
        <p:spPr>
          <a:xfrm>
            <a:off x="9701573" y="4736200"/>
            <a:ext cx="2083483" cy="707886"/>
          </a:xfrm>
          <a:prstGeom prst="rect">
            <a:avLst/>
          </a:prstGeom>
          <a:noFill/>
          <a:ln>
            <a:solidFill>
              <a:srgbClr val="C00000"/>
            </a:solidFill>
          </a:ln>
        </p:spPr>
        <p:txBody>
          <a:bodyPr wrap="square" rtlCol="0">
            <a:spAutoFit/>
          </a:bodyPr>
          <a:lstStyle/>
          <a:p>
            <a:pPr algn="just"/>
            <a:r>
              <a:rPr lang="en-US" sz="1000" dirty="0">
                <a:solidFill>
                  <a:srgbClr val="C00000"/>
                </a:solidFill>
              </a:rPr>
              <a:t>All hits contribute to the ‘SCORE’. The number of hits per opportunity (‘Opps’) is the hit rate percentage (‘%’) . </a:t>
            </a:r>
          </a:p>
        </p:txBody>
      </p:sp>
      <p:sp>
        <p:nvSpPr>
          <p:cNvPr id="18" name="TextBox 17"/>
          <p:cNvSpPr txBox="1"/>
          <p:nvPr/>
        </p:nvSpPr>
        <p:spPr>
          <a:xfrm>
            <a:off x="9701573" y="3282651"/>
            <a:ext cx="2083483" cy="553998"/>
          </a:xfrm>
          <a:prstGeom prst="rect">
            <a:avLst/>
          </a:prstGeom>
          <a:noFill/>
          <a:ln>
            <a:solidFill>
              <a:srgbClr val="C00000"/>
            </a:solidFill>
          </a:ln>
        </p:spPr>
        <p:txBody>
          <a:bodyPr wrap="square" rtlCol="0">
            <a:spAutoFit/>
          </a:bodyPr>
          <a:lstStyle/>
          <a:p>
            <a:pPr algn="just"/>
            <a:r>
              <a:rPr lang="en-US" sz="1000" dirty="0">
                <a:solidFill>
                  <a:srgbClr val="C00000"/>
                </a:solidFill>
              </a:rPr>
              <a:t>Items highlighted in yellow are </a:t>
            </a:r>
            <a:r>
              <a:rPr lang="en-US" sz="1000" i="1" dirty="0">
                <a:solidFill>
                  <a:srgbClr val="C00000"/>
                </a:solidFill>
              </a:rPr>
              <a:t>exact</a:t>
            </a:r>
            <a:r>
              <a:rPr lang="en-US" sz="1000" dirty="0">
                <a:solidFill>
                  <a:srgbClr val="C00000"/>
                </a:solidFill>
              </a:rPr>
              <a:t> duplicates having the same line number; they are only counted once</a:t>
            </a:r>
          </a:p>
        </p:txBody>
      </p:sp>
      <p:cxnSp>
        <p:nvCxnSpPr>
          <p:cNvPr id="19" name="Straight Arrow Connector 18"/>
          <p:cNvCxnSpPr>
            <a:cxnSpLocks/>
            <a:stCxn id="18" idx="1"/>
          </p:cNvCxnSpPr>
          <p:nvPr/>
        </p:nvCxnSpPr>
        <p:spPr>
          <a:xfrm flipH="1" flipV="1">
            <a:off x="7315201" y="1971675"/>
            <a:ext cx="2386372" cy="158797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a:cxnSpLocks/>
          </p:cNvCxnSpPr>
          <p:nvPr/>
        </p:nvCxnSpPr>
        <p:spPr>
          <a:xfrm flipH="1" flipV="1">
            <a:off x="7315201" y="3701649"/>
            <a:ext cx="2386372" cy="655061"/>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9708239" y="5539982"/>
            <a:ext cx="2083483" cy="1015663"/>
          </a:xfrm>
          <a:prstGeom prst="rect">
            <a:avLst/>
          </a:prstGeom>
          <a:noFill/>
          <a:ln>
            <a:solidFill>
              <a:srgbClr val="C00000"/>
            </a:solidFill>
          </a:ln>
        </p:spPr>
        <p:txBody>
          <a:bodyPr wrap="square" rtlCol="0">
            <a:spAutoFit/>
          </a:bodyPr>
          <a:lstStyle/>
          <a:p>
            <a:pPr algn="just"/>
            <a:r>
              <a:rPr lang="en-US" sz="1000" dirty="0">
                <a:solidFill>
                  <a:srgbClr val="C00000"/>
                </a:solidFill>
              </a:rPr>
              <a:t>In some rare cases, a hit may occur within an arbitrary ‘helper’ function such as ‘helperGood’. These are ambiguous and flagged for manual review and will have a status of “NEEDS REVIEW’ (none for this scan)</a:t>
            </a:r>
          </a:p>
        </p:txBody>
      </p:sp>
    </p:spTree>
    <p:extLst>
      <p:ext uri="{BB962C8B-B14F-4D97-AF65-F5344CB8AC3E}">
        <p14:creationId xmlns:p14="http://schemas.microsoft.com/office/powerpoint/2010/main" val="14743064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13297"/>
            <a:ext cx="10515600" cy="631407"/>
          </a:xfrm>
        </p:spPr>
        <p:txBody>
          <a:bodyPr>
            <a:noAutofit/>
          </a:bodyPr>
          <a:lstStyle/>
          <a:p>
            <a:r>
              <a:rPr lang="en-US" dirty="0"/>
              <a:t>‘Hit Analytics’ Sheet</a:t>
            </a:r>
          </a:p>
        </p:txBody>
      </p:sp>
    </p:spTree>
    <p:extLst>
      <p:ext uri="{BB962C8B-B14F-4D97-AF65-F5344CB8AC3E}">
        <p14:creationId xmlns:p14="http://schemas.microsoft.com/office/powerpoint/2010/main" val="40164202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US"/>
          </a:p>
        </p:txBody>
      </p:sp>
      <p:pic>
        <p:nvPicPr>
          <p:cNvPr id="4" name="Picture 3"/>
          <p:cNvPicPr>
            <a:picLocks noChangeAspect="1"/>
          </p:cNvPicPr>
          <p:nvPr/>
        </p:nvPicPr>
        <p:blipFill>
          <a:blip r:embed="rId2"/>
          <a:stretch>
            <a:fillRect/>
          </a:stretch>
        </p:blipFill>
        <p:spPr>
          <a:xfrm>
            <a:off x="565796" y="166258"/>
            <a:ext cx="10972800" cy="6602729"/>
          </a:xfrm>
          <a:prstGeom prst="rect">
            <a:avLst/>
          </a:prstGeom>
        </p:spPr>
      </p:pic>
      <p:sp>
        <p:nvSpPr>
          <p:cNvPr id="5" name="TextBox 4"/>
          <p:cNvSpPr txBox="1"/>
          <p:nvPr/>
        </p:nvSpPr>
        <p:spPr>
          <a:xfrm>
            <a:off x="2743200" y="6323214"/>
            <a:ext cx="725977" cy="133004"/>
          </a:xfrm>
          <a:prstGeom prst="rect">
            <a:avLst/>
          </a:prstGeom>
          <a:noFill/>
          <a:ln w="19050">
            <a:solidFill>
              <a:srgbClr val="C00000"/>
            </a:solidFill>
          </a:ln>
        </p:spPr>
        <p:txBody>
          <a:bodyPr wrap="square" rtlCol="0">
            <a:spAutoFit/>
          </a:bodyPr>
          <a:lstStyle/>
          <a:p>
            <a:pPr algn="just"/>
            <a:endParaRPr lang="en-US" sz="1000" dirty="0">
              <a:solidFill>
                <a:srgbClr val="C00000"/>
              </a:solidFill>
            </a:endParaRPr>
          </a:p>
        </p:txBody>
      </p:sp>
    </p:spTree>
    <p:extLst>
      <p:ext uri="{BB962C8B-B14F-4D97-AF65-F5344CB8AC3E}">
        <p14:creationId xmlns:p14="http://schemas.microsoft.com/office/powerpoint/2010/main" val="39256022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‘Hit Analytics’ Sheet (cont.)</a:t>
            </a:r>
          </a:p>
        </p:txBody>
      </p:sp>
      <p:pic>
        <p:nvPicPr>
          <p:cNvPr id="4" name="Picture 3"/>
          <p:cNvPicPr>
            <a:picLocks noChangeAspect="1"/>
          </p:cNvPicPr>
          <p:nvPr/>
        </p:nvPicPr>
        <p:blipFill rotWithShape="1">
          <a:blip r:embed="rId2"/>
          <a:srcRect t="11667" r="18389" b="40744"/>
          <a:stretch/>
        </p:blipFill>
        <p:spPr>
          <a:xfrm>
            <a:off x="1469113" y="2643447"/>
            <a:ext cx="8955048" cy="3142211"/>
          </a:xfrm>
          <a:prstGeom prst="rect">
            <a:avLst/>
          </a:prstGeom>
          <a:ln>
            <a:solidFill>
              <a:schemeClr val="tx1"/>
            </a:solidFill>
          </a:ln>
        </p:spPr>
      </p:pic>
      <p:sp>
        <p:nvSpPr>
          <p:cNvPr id="6" name="TextBox 5"/>
          <p:cNvSpPr txBox="1"/>
          <p:nvPr/>
        </p:nvSpPr>
        <p:spPr>
          <a:xfrm>
            <a:off x="4588625" y="1061976"/>
            <a:ext cx="2892830" cy="1323439"/>
          </a:xfrm>
          <a:prstGeom prst="rect">
            <a:avLst/>
          </a:prstGeom>
          <a:noFill/>
          <a:ln>
            <a:solidFill>
              <a:srgbClr val="C00000"/>
            </a:solidFill>
          </a:ln>
        </p:spPr>
        <p:txBody>
          <a:bodyPr wrap="square" rtlCol="0">
            <a:spAutoFit/>
          </a:bodyPr>
          <a:lstStyle/>
          <a:p>
            <a:pPr algn="just"/>
            <a:r>
              <a:rPr lang="en-US" sz="1000" dirty="0">
                <a:solidFill>
                  <a:srgbClr val="C00000"/>
                </a:solidFill>
              </a:rPr>
              <a:t>This information is extracted from the ‘Hit Data’ and summarizes the overall ‘Hits’ &amp; ‘Misses’ that occurred for each opportunity type (‘Encapsulating Function’).</a:t>
            </a:r>
          </a:p>
          <a:p>
            <a:pPr algn="just"/>
            <a:endParaRPr lang="en-US" sz="1000" dirty="0">
              <a:solidFill>
                <a:srgbClr val="C00000"/>
              </a:solidFill>
            </a:endParaRPr>
          </a:p>
          <a:p>
            <a:pPr algn="just"/>
            <a:r>
              <a:rPr lang="en-US" sz="1000" dirty="0">
                <a:solidFill>
                  <a:srgbClr val="C00000"/>
                </a:solidFill>
              </a:rPr>
              <a:t>This information may be useful for designing future test cases or could potentially be used by a vendor to improve their tool (Juliet/FALSE only)</a:t>
            </a:r>
          </a:p>
        </p:txBody>
      </p:sp>
      <p:cxnSp>
        <p:nvCxnSpPr>
          <p:cNvPr id="7" name="Straight Arrow Connector 6"/>
          <p:cNvCxnSpPr>
            <a:cxnSpLocks/>
            <a:stCxn id="6" idx="1"/>
          </p:cNvCxnSpPr>
          <p:nvPr/>
        </p:nvCxnSpPr>
        <p:spPr>
          <a:xfrm flipH="1">
            <a:off x="2854037" y="1723696"/>
            <a:ext cx="1734588" cy="964086"/>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878213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13297"/>
            <a:ext cx="10515600" cy="631407"/>
          </a:xfrm>
        </p:spPr>
        <p:txBody>
          <a:bodyPr>
            <a:noAutofit/>
          </a:bodyPr>
          <a:lstStyle/>
          <a:p>
            <a:r>
              <a:rPr lang="en-US" dirty="0"/>
              <a:t>‘SCORE’ Sheet</a:t>
            </a:r>
          </a:p>
        </p:txBody>
      </p:sp>
    </p:spTree>
    <p:extLst>
      <p:ext uri="{BB962C8B-B14F-4D97-AF65-F5344CB8AC3E}">
        <p14:creationId xmlns:p14="http://schemas.microsoft.com/office/powerpoint/2010/main" val="14078144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endParaRPr lang="en-US"/>
          </a:p>
        </p:txBody>
      </p:sp>
      <p:pic>
        <p:nvPicPr>
          <p:cNvPr id="4" name="Picture 3"/>
          <p:cNvPicPr>
            <a:picLocks noChangeAspect="1"/>
          </p:cNvPicPr>
          <p:nvPr/>
        </p:nvPicPr>
        <p:blipFill>
          <a:blip r:embed="rId2"/>
          <a:stretch>
            <a:fillRect/>
          </a:stretch>
        </p:blipFill>
        <p:spPr>
          <a:xfrm>
            <a:off x="565796" y="166258"/>
            <a:ext cx="10972800" cy="6602729"/>
          </a:xfrm>
          <a:prstGeom prst="rect">
            <a:avLst/>
          </a:prstGeom>
          <a:ln>
            <a:solidFill>
              <a:schemeClr val="tx1"/>
            </a:solidFill>
          </a:ln>
        </p:spPr>
      </p:pic>
      <p:sp>
        <p:nvSpPr>
          <p:cNvPr id="5" name="TextBox 4"/>
          <p:cNvSpPr txBox="1"/>
          <p:nvPr/>
        </p:nvSpPr>
        <p:spPr>
          <a:xfrm>
            <a:off x="3469178" y="6306588"/>
            <a:ext cx="404553" cy="149629"/>
          </a:xfrm>
          <a:prstGeom prst="rect">
            <a:avLst/>
          </a:prstGeom>
          <a:noFill/>
          <a:ln w="19050">
            <a:solidFill>
              <a:srgbClr val="C00000"/>
            </a:solidFill>
          </a:ln>
        </p:spPr>
        <p:txBody>
          <a:bodyPr wrap="square" rtlCol="0">
            <a:spAutoFit/>
          </a:bodyPr>
          <a:lstStyle/>
          <a:p>
            <a:pPr algn="just"/>
            <a:endParaRPr lang="en-US" sz="1000" dirty="0">
              <a:solidFill>
                <a:srgbClr val="C00000"/>
              </a:solidFill>
            </a:endParaRPr>
          </a:p>
        </p:txBody>
      </p:sp>
    </p:spTree>
    <p:extLst>
      <p:ext uri="{BB962C8B-B14F-4D97-AF65-F5344CB8AC3E}">
        <p14:creationId xmlns:p14="http://schemas.microsoft.com/office/powerpoint/2010/main" val="2917113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Background</a:t>
            </a:r>
          </a:p>
        </p:txBody>
      </p:sp>
      <p:sp>
        <p:nvSpPr>
          <p:cNvPr id="3" name="Content Placeholder 2"/>
          <p:cNvSpPr>
            <a:spLocks noGrp="1"/>
          </p:cNvSpPr>
          <p:nvPr>
            <p:ph idx="1"/>
          </p:nvPr>
        </p:nvSpPr>
        <p:spPr>
          <a:xfrm>
            <a:off x="838200" y="1253331"/>
            <a:ext cx="10515600" cy="4351338"/>
          </a:xfrm>
        </p:spPr>
        <p:txBody>
          <a:bodyPr>
            <a:normAutofit/>
          </a:bodyPr>
          <a:lstStyle/>
          <a:p>
            <a:pPr algn="just"/>
            <a:r>
              <a:rPr lang="en-US" dirty="0"/>
              <a:t>The previous version of the auto-scorer, ‘score.exe’ v1.0, was designed to score each test case as though it only had </a:t>
            </a:r>
            <a:r>
              <a:rPr lang="en-US" i="1" dirty="0"/>
              <a:t>one</a:t>
            </a:r>
            <a:r>
              <a:rPr lang="en-US" dirty="0"/>
              <a:t> FLAW (or FIX). If the scanner tool ‘hit’ one </a:t>
            </a:r>
            <a:r>
              <a:rPr lang="en-US" i="1" dirty="0"/>
              <a:t>or more</a:t>
            </a:r>
            <a:r>
              <a:rPr lang="en-US" dirty="0"/>
              <a:t> times within a test case, the tool was given credit for </a:t>
            </a:r>
            <a:r>
              <a:rPr lang="en-US" i="1" dirty="0"/>
              <a:t>only</a:t>
            </a:r>
            <a:r>
              <a:rPr lang="en-US" dirty="0"/>
              <a:t> </a:t>
            </a:r>
            <a:r>
              <a:rPr lang="en-US" i="1" dirty="0"/>
              <a:t>one hit </a:t>
            </a:r>
            <a:r>
              <a:rPr lang="en-US" dirty="0"/>
              <a:t>(i.e. de-duplicated).</a:t>
            </a:r>
          </a:p>
          <a:p>
            <a:pPr algn="just"/>
            <a:r>
              <a:rPr lang="en-US" dirty="0"/>
              <a:t>This is perfectly acceptable for the KDM (TRUE &amp; FALSE) and Juliet (TRUE), but the Juliet (FALSE) test cases </a:t>
            </a:r>
            <a:r>
              <a:rPr lang="en-US" i="1" dirty="0"/>
              <a:t>can</a:t>
            </a:r>
            <a:r>
              <a:rPr lang="en-US" dirty="0"/>
              <a:t> contain </a:t>
            </a:r>
            <a:r>
              <a:rPr lang="en-US" i="1" dirty="0"/>
              <a:t>multiple</a:t>
            </a:r>
            <a:r>
              <a:rPr lang="en-US" dirty="0"/>
              <a:t> opportunities for hits (i.e. test cases within a test case)</a:t>
            </a:r>
          </a:p>
          <a:p>
            <a:pPr algn="just"/>
            <a:r>
              <a:rPr lang="en-US" dirty="0"/>
              <a:t>Accurately counting the true number of </a:t>
            </a:r>
            <a:r>
              <a:rPr lang="en-US" i="1" dirty="0"/>
              <a:t>unique</a:t>
            </a:r>
            <a:r>
              <a:rPr lang="en-US" dirty="0"/>
              <a:t> hits (</a:t>
            </a:r>
            <a:r>
              <a:rPr lang="en-US" i="1" dirty="0"/>
              <a:t>per opportunity) </a:t>
            </a:r>
            <a:r>
              <a:rPr lang="en-US" dirty="0"/>
              <a:t>within each Juliet (FALSE) test case required a lot of effort, but v2.0 now solves this problem</a:t>
            </a:r>
          </a:p>
          <a:p>
            <a:pPr algn="just"/>
            <a:endParaRPr lang="en-US" dirty="0"/>
          </a:p>
        </p:txBody>
      </p:sp>
    </p:spTree>
    <p:extLst>
      <p:ext uri="{BB962C8B-B14F-4D97-AF65-F5344CB8AC3E}">
        <p14:creationId xmlns:p14="http://schemas.microsoft.com/office/powerpoint/2010/main" val="351700571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‘SCORE’ Sheet (cont.)</a:t>
            </a:r>
          </a:p>
        </p:txBody>
      </p:sp>
      <p:pic>
        <p:nvPicPr>
          <p:cNvPr id="7" name="Picture 6"/>
          <p:cNvPicPr>
            <a:picLocks noChangeAspect="1"/>
          </p:cNvPicPr>
          <p:nvPr/>
        </p:nvPicPr>
        <p:blipFill rotWithShape="1">
          <a:blip r:embed="rId2"/>
          <a:srcRect t="11232" r="48784" b="8364"/>
          <a:stretch/>
        </p:blipFill>
        <p:spPr>
          <a:xfrm>
            <a:off x="419656" y="947651"/>
            <a:ext cx="5837057" cy="5514110"/>
          </a:xfrm>
          <a:prstGeom prst="rect">
            <a:avLst/>
          </a:prstGeom>
          <a:ln>
            <a:solidFill>
              <a:schemeClr val="tx1"/>
            </a:solidFill>
          </a:ln>
        </p:spPr>
      </p:pic>
      <p:sp>
        <p:nvSpPr>
          <p:cNvPr id="8" name="TextBox 7"/>
          <p:cNvSpPr txBox="1"/>
          <p:nvPr/>
        </p:nvSpPr>
        <p:spPr>
          <a:xfrm>
            <a:off x="6677890" y="947651"/>
            <a:ext cx="4975394" cy="1938992"/>
          </a:xfrm>
          <a:prstGeom prst="rect">
            <a:avLst/>
          </a:prstGeom>
          <a:noFill/>
          <a:ln>
            <a:solidFill>
              <a:srgbClr val="C00000"/>
            </a:solidFill>
          </a:ln>
        </p:spPr>
        <p:txBody>
          <a:bodyPr wrap="square" rtlCol="0">
            <a:spAutoFit/>
          </a:bodyPr>
          <a:lstStyle/>
          <a:p>
            <a:pPr algn="just"/>
            <a:r>
              <a:rPr lang="en-US" sz="1000" dirty="0">
                <a:solidFill>
                  <a:srgbClr val="C00000"/>
                </a:solidFill>
              </a:rPr>
              <a:t>The information in this sheet may or may not be revealed to the vendor (A command-line argument could potentially hide/reveal this sheet if desired)</a:t>
            </a:r>
          </a:p>
          <a:p>
            <a:pPr algn="just"/>
            <a:endParaRPr lang="en-US" sz="1000" dirty="0">
              <a:solidFill>
                <a:srgbClr val="C00000"/>
              </a:solidFill>
            </a:endParaRPr>
          </a:p>
          <a:p>
            <a:pPr algn="just"/>
            <a:r>
              <a:rPr lang="en-US" sz="1000" dirty="0">
                <a:solidFill>
                  <a:srgbClr val="C00000"/>
                </a:solidFill>
              </a:rPr>
              <a:t>Currently, all weighting is set to 1.0 and all hits are treated </a:t>
            </a:r>
            <a:r>
              <a:rPr lang="en-US" sz="1000" i="1" dirty="0">
                <a:solidFill>
                  <a:srgbClr val="C00000"/>
                </a:solidFill>
              </a:rPr>
              <a:t>equally</a:t>
            </a:r>
            <a:r>
              <a:rPr lang="en-US" sz="1000" dirty="0">
                <a:solidFill>
                  <a:srgbClr val="C00000"/>
                </a:solidFill>
              </a:rPr>
              <a:t>. If weighting is to be applied, the new code has some of the hooks that could be used for this purpose</a:t>
            </a:r>
          </a:p>
          <a:p>
            <a:pPr algn="just"/>
            <a:endParaRPr lang="en-US" sz="1000" dirty="0">
              <a:solidFill>
                <a:srgbClr val="C00000"/>
              </a:solidFill>
            </a:endParaRPr>
          </a:p>
          <a:p>
            <a:pPr algn="just"/>
            <a:r>
              <a:rPr lang="en-US" sz="1000" dirty="0">
                <a:solidFill>
                  <a:srgbClr val="C00000"/>
                </a:solidFill>
              </a:rPr>
              <a:t>There are many approaches for weighting that </a:t>
            </a:r>
            <a:r>
              <a:rPr lang="en-US" sz="1000" i="1" dirty="0">
                <a:solidFill>
                  <a:srgbClr val="C00000"/>
                </a:solidFill>
              </a:rPr>
              <a:t>could</a:t>
            </a:r>
            <a:r>
              <a:rPr lang="en-US" sz="1000" dirty="0">
                <a:solidFill>
                  <a:srgbClr val="C00000"/>
                </a:solidFill>
              </a:rPr>
              <a:t> be implemented. Weighting could be assigned based on CWE, or by number of test cases per CWE (tiered-approach), etc.  Previously, Juliet ‘base’ test cases were assigned ½ value and the remainder variants in that set received the other ½ value (divided equally). This gave the </a:t>
            </a:r>
            <a:r>
              <a:rPr lang="en-US" sz="1000" i="1" dirty="0">
                <a:solidFill>
                  <a:srgbClr val="C00000"/>
                </a:solidFill>
              </a:rPr>
              <a:t>simplest</a:t>
            </a:r>
            <a:r>
              <a:rPr lang="en-US" sz="1000" dirty="0">
                <a:solidFill>
                  <a:srgbClr val="C00000"/>
                </a:solidFill>
              </a:rPr>
              <a:t> flaw the </a:t>
            </a:r>
            <a:r>
              <a:rPr lang="en-US" sz="1000" i="1" dirty="0">
                <a:solidFill>
                  <a:srgbClr val="C00000"/>
                </a:solidFill>
              </a:rPr>
              <a:t>most</a:t>
            </a:r>
            <a:r>
              <a:rPr lang="en-US" sz="1000" dirty="0">
                <a:solidFill>
                  <a:srgbClr val="C00000"/>
                </a:solidFill>
              </a:rPr>
              <a:t> credit which is an interesting approach but one could argue that the more difficult test cases should receive more value</a:t>
            </a:r>
          </a:p>
        </p:txBody>
      </p:sp>
      <p:sp>
        <p:nvSpPr>
          <p:cNvPr id="10" name="TextBox 9"/>
          <p:cNvSpPr txBox="1"/>
          <p:nvPr/>
        </p:nvSpPr>
        <p:spPr>
          <a:xfrm>
            <a:off x="6677890" y="3000895"/>
            <a:ext cx="4975393" cy="1323439"/>
          </a:xfrm>
          <a:prstGeom prst="rect">
            <a:avLst/>
          </a:prstGeom>
          <a:noFill/>
          <a:ln>
            <a:solidFill>
              <a:srgbClr val="C00000"/>
            </a:solidFill>
          </a:ln>
        </p:spPr>
        <p:txBody>
          <a:bodyPr wrap="square" rtlCol="0">
            <a:spAutoFit/>
          </a:bodyPr>
          <a:lstStyle/>
          <a:p>
            <a:pPr algn="just"/>
            <a:r>
              <a:rPr lang="en-US" sz="1000" dirty="0">
                <a:solidFill>
                  <a:srgbClr val="C00000"/>
                </a:solidFill>
              </a:rPr>
              <a:t>The average values for this suite simplify to Precision=0.80 and Recall=0.31. The overall score reflected in the title bar is ‘SCORE=0.56’ (the simple average of the ‘P-Avg.’ and ‘R-Avg.).  Since it exceeds the arbitrary threshold of ‘THRESH=0.45’, it is considered to be a ‘PASS’. There are many questions to be answered such as do we average all CWEs or just those with hits, </a:t>
            </a:r>
            <a:r>
              <a:rPr lang="en-US" sz="1000" dirty="0" err="1">
                <a:solidFill>
                  <a:srgbClr val="C00000"/>
                </a:solidFill>
              </a:rPr>
              <a:t>etc</a:t>
            </a:r>
            <a:r>
              <a:rPr lang="en-US" sz="1000" dirty="0">
                <a:solidFill>
                  <a:srgbClr val="C00000"/>
                </a:solidFill>
              </a:rPr>
              <a:t>…     </a:t>
            </a:r>
          </a:p>
          <a:p>
            <a:pPr algn="just"/>
            <a:endParaRPr lang="en-US" sz="1000" dirty="0">
              <a:solidFill>
                <a:srgbClr val="C00000"/>
              </a:solidFill>
            </a:endParaRPr>
          </a:p>
          <a:p>
            <a:pPr algn="just"/>
            <a:r>
              <a:rPr lang="en-US" sz="1000" dirty="0">
                <a:solidFill>
                  <a:srgbClr val="C00000"/>
                </a:solidFill>
              </a:rPr>
              <a:t>If this information is made available to the vendor, they will know their </a:t>
            </a:r>
            <a:r>
              <a:rPr lang="en-US" sz="1000" i="1" dirty="0">
                <a:solidFill>
                  <a:srgbClr val="C00000"/>
                </a:solidFill>
              </a:rPr>
              <a:t>exact</a:t>
            </a:r>
            <a:r>
              <a:rPr lang="en-US" sz="1000" dirty="0">
                <a:solidFill>
                  <a:srgbClr val="C00000"/>
                </a:solidFill>
              </a:rPr>
              <a:t> score and the </a:t>
            </a:r>
            <a:r>
              <a:rPr lang="en-US" sz="1000" i="1" dirty="0">
                <a:solidFill>
                  <a:srgbClr val="C00000"/>
                </a:solidFill>
              </a:rPr>
              <a:t>threshold</a:t>
            </a:r>
            <a:r>
              <a:rPr lang="en-US" sz="1000" dirty="0">
                <a:solidFill>
                  <a:srgbClr val="C00000"/>
                </a:solidFill>
              </a:rPr>
              <a:t>. </a:t>
            </a:r>
          </a:p>
        </p:txBody>
      </p:sp>
      <p:sp>
        <p:nvSpPr>
          <p:cNvPr id="12" name="TextBox 11"/>
          <p:cNvSpPr txBox="1"/>
          <p:nvPr/>
        </p:nvSpPr>
        <p:spPr>
          <a:xfrm>
            <a:off x="6677889" y="4438586"/>
            <a:ext cx="4975393" cy="553998"/>
          </a:xfrm>
          <a:prstGeom prst="rect">
            <a:avLst/>
          </a:prstGeom>
          <a:noFill/>
          <a:ln>
            <a:solidFill>
              <a:srgbClr val="C00000"/>
            </a:solidFill>
          </a:ln>
        </p:spPr>
        <p:txBody>
          <a:bodyPr wrap="square" rtlCol="0">
            <a:spAutoFit/>
          </a:bodyPr>
          <a:lstStyle/>
          <a:p>
            <a:pPr algn="just"/>
            <a:r>
              <a:rPr lang="en-US" sz="1000" dirty="0">
                <a:solidFill>
                  <a:srgbClr val="C00000"/>
                </a:solidFill>
              </a:rPr>
              <a:t>If some form of weighting is to be implemented, we will need to re-score the 10 suites to make sure their scores are relatively close to each other (this is relatively easy and quick to do)</a:t>
            </a:r>
          </a:p>
        </p:txBody>
      </p:sp>
    </p:spTree>
    <p:extLst>
      <p:ext uri="{BB962C8B-B14F-4D97-AF65-F5344CB8AC3E}">
        <p14:creationId xmlns:p14="http://schemas.microsoft.com/office/powerpoint/2010/main" val="280408349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‘SCORE’ Sheet (cont.)</a:t>
            </a:r>
          </a:p>
        </p:txBody>
      </p:sp>
      <p:pic>
        <p:nvPicPr>
          <p:cNvPr id="4" name="Picture 3"/>
          <p:cNvPicPr>
            <a:picLocks noChangeAspect="1"/>
          </p:cNvPicPr>
          <p:nvPr/>
        </p:nvPicPr>
        <p:blipFill rotWithShape="1">
          <a:blip r:embed="rId2"/>
          <a:srcRect l="32013" r="1705" b="13464"/>
          <a:stretch/>
        </p:blipFill>
        <p:spPr>
          <a:xfrm>
            <a:off x="442259" y="818777"/>
            <a:ext cx="7554258" cy="5934635"/>
          </a:xfrm>
          <a:prstGeom prst="rect">
            <a:avLst/>
          </a:prstGeom>
          <a:ln>
            <a:solidFill>
              <a:schemeClr val="tx1"/>
            </a:solidFill>
          </a:ln>
        </p:spPr>
      </p:pic>
      <p:sp>
        <p:nvSpPr>
          <p:cNvPr id="9" name="TextBox 8"/>
          <p:cNvSpPr txBox="1"/>
          <p:nvPr/>
        </p:nvSpPr>
        <p:spPr>
          <a:xfrm>
            <a:off x="8847352" y="876073"/>
            <a:ext cx="2274862" cy="553998"/>
          </a:xfrm>
          <a:prstGeom prst="rect">
            <a:avLst/>
          </a:prstGeom>
          <a:noFill/>
          <a:ln>
            <a:solidFill>
              <a:srgbClr val="C00000"/>
            </a:solidFill>
          </a:ln>
        </p:spPr>
        <p:txBody>
          <a:bodyPr wrap="square" rtlCol="0">
            <a:spAutoFit/>
          </a:bodyPr>
          <a:lstStyle/>
          <a:p>
            <a:pPr algn="just"/>
            <a:r>
              <a:rPr lang="en-US" sz="1000" dirty="0">
                <a:solidFill>
                  <a:srgbClr val="C00000"/>
                </a:solidFill>
              </a:rPr>
              <a:t>The true ‘Weighted’ Precision and Recall results are displayed here. </a:t>
            </a:r>
          </a:p>
          <a:p>
            <a:pPr algn="just"/>
            <a:endParaRPr lang="en-US" sz="1000" dirty="0">
              <a:solidFill>
                <a:srgbClr val="C00000"/>
              </a:solidFill>
            </a:endParaRPr>
          </a:p>
        </p:txBody>
      </p:sp>
      <p:sp>
        <p:nvSpPr>
          <p:cNvPr id="11" name="TextBox 10"/>
          <p:cNvSpPr txBox="1"/>
          <p:nvPr/>
        </p:nvSpPr>
        <p:spPr>
          <a:xfrm>
            <a:off x="8847352" y="1697838"/>
            <a:ext cx="2274862" cy="1477328"/>
          </a:xfrm>
          <a:prstGeom prst="rect">
            <a:avLst/>
          </a:prstGeom>
          <a:noFill/>
          <a:ln>
            <a:solidFill>
              <a:srgbClr val="C00000"/>
            </a:solidFill>
          </a:ln>
        </p:spPr>
        <p:txBody>
          <a:bodyPr wrap="square" rtlCol="0">
            <a:spAutoFit/>
          </a:bodyPr>
          <a:lstStyle/>
          <a:p>
            <a:pPr algn="just"/>
            <a:r>
              <a:rPr lang="en-US" sz="1000" dirty="0">
                <a:solidFill>
                  <a:srgbClr val="C00000"/>
                </a:solidFill>
              </a:rPr>
              <a:t>Currently, the raw test case counts (TRUE) are shown for reference. If a tiered-approach to weighting is implemented, the thresholds would be presented  graphically in the lower chart.  If reordered, the overall profile of the test case counts is approximately a </a:t>
            </a:r>
            <a:r>
              <a:rPr lang="en-US" sz="1000" i="1" dirty="0">
                <a:solidFill>
                  <a:srgbClr val="C00000"/>
                </a:solidFill>
              </a:rPr>
              <a:t>normal distribution which </a:t>
            </a:r>
            <a:r>
              <a:rPr lang="en-US" sz="1000" dirty="0">
                <a:solidFill>
                  <a:srgbClr val="C00000"/>
                </a:solidFill>
              </a:rPr>
              <a:t>may help decide thresholds.</a:t>
            </a:r>
          </a:p>
        </p:txBody>
      </p:sp>
    </p:spTree>
    <p:extLst>
      <p:ext uri="{BB962C8B-B14F-4D97-AF65-F5344CB8AC3E}">
        <p14:creationId xmlns:p14="http://schemas.microsoft.com/office/powerpoint/2010/main" val="12726645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13297"/>
            <a:ext cx="10515600" cy="631407"/>
          </a:xfrm>
        </p:spPr>
        <p:txBody>
          <a:bodyPr>
            <a:noAutofit/>
          </a:bodyPr>
          <a:lstStyle/>
          <a:p>
            <a:r>
              <a:rPr lang="en-US" dirty="0"/>
              <a:t>‘Weakness IDs’ Sheet</a:t>
            </a:r>
          </a:p>
        </p:txBody>
      </p:sp>
    </p:spTree>
    <p:extLst>
      <p:ext uri="{BB962C8B-B14F-4D97-AF65-F5344CB8AC3E}">
        <p14:creationId xmlns:p14="http://schemas.microsoft.com/office/powerpoint/2010/main" val="227406334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17018" y="131486"/>
            <a:ext cx="10972800" cy="6602729"/>
          </a:xfrm>
          <a:prstGeom prst="rect">
            <a:avLst/>
          </a:prstGeom>
          <a:ln>
            <a:solidFill>
              <a:schemeClr val="tx1"/>
            </a:solidFill>
          </a:ln>
        </p:spPr>
      </p:pic>
      <p:sp>
        <p:nvSpPr>
          <p:cNvPr id="6" name="TextBox 5"/>
          <p:cNvSpPr txBox="1"/>
          <p:nvPr/>
        </p:nvSpPr>
        <p:spPr>
          <a:xfrm>
            <a:off x="3821790" y="6270732"/>
            <a:ext cx="756186" cy="165929"/>
          </a:xfrm>
          <a:prstGeom prst="rect">
            <a:avLst/>
          </a:prstGeom>
          <a:noFill/>
          <a:ln w="19050">
            <a:solidFill>
              <a:srgbClr val="C00000"/>
            </a:solidFill>
          </a:ln>
        </p:spPr>
        <p:txBody>
          <a:bodyPr wrap="square" rtlCol="0">
            <a:spAutoFit/>
          </a:bodyPr>
          <a:lstStyle/>
          <a:p>
            <a:pPr algn="just"/>
            <a:endParaRPr lang="en-US" sz="1000" dirty="0">
              <a:solidFill>
                <a:srgbClr val="C00000"/>
              </a:solidFill>
            </a:endParaRPr>
          </a:p>
        </p:txBody>
      </p:sp>
      <p:sp>
        <p:nvSpPr>
          <p:cNvPr id="7" name="TextBox 6"/>
          <p:cNvSpPr txBox="1"/>
          <p:nvPr/>
        </p:nvSpPr>
        <p:spPr>
          <a:xfrm>
            <a:off x="7805270" y="3244116"/>
            <a:ext cx="1876613" cy="1938992"/>
          </a:xfrm>
          <a:prstGeom prst="rect">
            <a:avLst/>
          </a:prstGeom>
          <a:solidFill>
            <a:schemeClr val="bg1"/>
          </a:solidFill>
          <a:ln>
            <a:solidFill>
              <a:srgbClr val="C00000"/>
            </a:solidFill>
          </a:ln>
        </p:spPr>
        <p:txBody>
          <a:bodyPr wrap="square" rtlCol="0">
            <a:spAutoFit/>
          </a:bodyPr>
          <a:lstStyle/>
          <a:p>
            <a:pPr algn="just"/>
            <a:r>
              <a:rPr lang="en-US" sz="1000" dirty="0">
                <a:solidFill>
                  <a:srgbClr val="C00000"/>
                </a:solidFill>
              </a:rPr>
              <a:t>This is an exact replica of the Vendor Input form that the vendor provides. It contains the mapping of each valid rule to each CWE. The score.exe application identifies the used (green) and unused (red) Weakness IDs. The vendor may choose to use this information to improve their tool. This information can also be used to help design new test cases. </a:t>
            </a:r>
          </a:p>
        </p:txBody>
      </p:sp>
    </p:spTree>
    <p:extLst>
      <p:ext uri="{BB962C8B-B14F-4D97-AF65-F5344CB8AC3E}">
        <p14:creationId xmlns:p14="http://schemas.microsoft.com/office/powerpoint/2010/main" val="3128447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13297"/>
            <a:ext cx="10515600" cy="631407"/>
          </a:xfrm>
        </p:spPr>
        <p:txBody>
          <a:bodyPr>
            <a:noAutofit/>
          </a:bodyPr>
          <a:lstStyle/>
          <a:p>
            <a:r>
              <a:rPr lang="en-US" dirty="0"/>
              <a:t>‘XML Tags’ Sheet</a:t>
            </a:r>
          </a:p>
        </p:txBody>
      </p:sp>
    </p:spTree>
    <p:extLst>
      <p:ext uri="{BB962C8B-B14F-4D97-AF65-F5344CB8AC3E}">
        <p14:creationId xmlns:p14="http://schemas.microsoft.com/office/powerpoint/2010/main" val="3449517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595679" y="171601"/>
            <a:ext cx="10972800" cy="6602729"/>
          </a:xfrm>
          <a:prstGeom prst="rect">
            <a:avLst/>
          </a:prstGeom>
        </p:spPr>
      </p:pic>
      <p:sp>
        <p:nvSpPr>
          <p:cNvPr id="7" name="TextBox 6"/>
          <p:cNvSpPr txBox="1"/>
          <p:nvPr/>
        </p:nvSpPr>
        <p:spPr>
          <a:xfrm>
            <a:off x="7279340" y="2604634"/>
            <a:ext cx="2354731" cy="1631216"/>
          </a:xfrm>
          <a:prstGeom prst="rect">
            <a:avLst/>
          </a:prstGeom>
          <a:solidFill>
            <a:schemeClr val="bg1"/>
          </a:solidFill>
          <a:ln>
            <a:solidFill>
              <a:srgbClr val="C00000"/>
            </a:solidFill>
          </a:ln>
        </p:spPr>
        <p:txBody>
          <a:bodyPr wrap="square" rtlCol="0">
            <a:spAutoFit/>
          </a:bodyPr>
          <a:lstStyle/>
          <a:p>
            <a:pPr algn="just"/>
            <a:r>
              <a:rPr lang="en-US" sz="1000" dirty="0">
                <a:solidFill>
                  <a:srgbClr val="C00000"/>
                </a:solidFill>
              </a:rPr>
              <a:t>These are the XML Tags that are required to parse the XML data file produced by Fortify. Each tool has their own set of tags and they are not likely to change much between tool versions. </a:t>
            </a:r>
          </a:p>
          <a:p>
            <a:pPr algn="just"/>
            <a:endParaRPr lang="en-US" sz="1000" dirty="0">
              <a:solidFill>
                <a:srgbClr val="C00000"/>
              </a:solidFill>
            </a:endParaRPr>
          </a:p>
          <a:p>
            <a:pPr algn="just"/>
            <a:r>
              <a:rPr lang="en-US" sz="1000" dirty="0">
                <a:solidFill>
                  <a:srgbClr val="C00000"/>
                </a:solidFill>
              </a:rPr>
              <a:t>The ‘Line_Number’ and ‘Function_Name’ Items were added in v2.0 so that the unique opportunities in the Juliet FALSE test cases could be identified</a:t>
            </a:r>
          </a:p>
        </p:txBody>
      </p:sp>
      <p:sp>
        <p:nvSpPr>
          <p:cNvPr id="8" name="TextBox 7"/>
          <p:cNvSpPr txBox="1"/>
          <p:nvPr/>
        </p:nvSpPr>
        <p:spPr>
          <a:xfrm>
            <a:off x="4670448" y="6318544"/>
            <a:ext cx="570917" cy="147997"/>
          </a:xfrm>
          <a:prstGeom prst="rect">
            <a:avLst/>
          </a:prstGeom>
          <a:noFill/>
          <a:ln w="19050">
            <a:solidFill>
              <a:srgbClr val="C00000"/>
            </a:solidFill>
          </a:ln>
        </p:spPr>
        <p:txBody>
          <a:bodyPr wrap="square" rtlCol="0">
            <a:spAutoFit/>
          </a:bodyPr>
          <a:lstStyle/>
          <a:p>
            <a:pPr algn="just"/>
            <a:endParaRPr lang="en-US" sz="1000" dirty="0">
              <a:solidFill>
                <a:srgbClr val="C00000"/>
              </a:solidFill>
            </a:endParaRPr>
          </a:p>
        </p:txBody>
      </p:sp>
    </p:spTree>
    <p:extLst>
      <p:ext uri="{BB962C8B-B14F-4D97-AF65-F5344CB8AC3E}">
        <p14:creationId xmlns:p14="http://schemas.microsoft.com/office/powerpoint/2010/main" val="20622045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13297"/>
            <a:ext cx="10515600" cy="631407"/>
          </a:xfrm>
        </p:spPr>
        <p:txBody>
          <a:bodyPr>
            <a:noAutofit/>
          </a:bodyPr>
          <a:lstStyle/>
          <a:p>
            <a:r>
              <a:rPr lang="en-US" dirty="0"/>
              <a:t>‘Scan Commands’ Sheet</a:t>
            </a:r>
          </a:p>
        </p:txBody>
      </p:sp>
    </p:spTree>
    <p:extLst>
      <p:ext uri="{BB962C8B-B14F-4D97-AF65-F5344CB8AC3E}">
        <p14:creationId xmlns:p14="http://schemas.microsoft.com/office/powerpoint/2010/main" val="24467705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endParaRPr lang="en-US" dirty="0"/>
          </a:p>
        </p:txBody>
      </p:sp>
      <p:pic>
        <p:nvPicPr>
          <p:cNvPr id="5" name="Picture 4"/>
          <p:cNvPicPr>
            <a:picLocks noChangeAspect="1"/>
          </p:cNvPicPr>
          <p:nvPr/>
        </p:nvPicPr>
        <p:blipFill>
          <a:blip r:embed="rId2"/>
          <a:stretch>
            <a:fillRect/>
          </a:stretch>
        </p:blipFill>
        <p:spPr>
          <a:xfrm>
            <a:off x="565796" y="149633"/>
            <a:ext cx="10972800" cy="6602729"/>
          </a:xfrm>
          <a:prstGeom prst="rect">
            <a:avLst/>
          </a:prstGeom>
        </p:spPr>
      </p:pic>
      <p:sp>
        <p:nvSpPr>
          <p:cNvPr id="6" name="TextBox 5"/>
          <p:cNvSpPr txBox="1"/>
          <p:nvPr/>
        </p:nvSpPr>
        <p:spPr>
          <a:xfrm>
            <a:off x="7279340" y="2604634"/>
            <a:ext cx="2354731" cy="707886"/>
          </a:xfrm>
          <a:prstGeom prst="rect">
            <a:avLst/>
          </a:prstGeom>
          <a:solidFill>
            <a:schemeClr val="bg1"/>
          </a:solidFill>
          <a:ln>
            <a:solidFill>
              <a:srgbClr val="C00000"/>
            </a:solidFill>
          </a:ln>
        </p:spPr>
        <p:txBody>
          <a:bodyPr wrap="square" rtlCol="0">
            <a:spAutoFit/>
          </a:bodyPr>
          <a:lstStyle/>
          <a:p>
            <a:pPr algn="just"/>
            <a:r>
              <a:rPr lang="en-US" sz="1000" dirty="0">
                <a:solidFill>
                  <a:srgbClr val="C00000"/>
                </a:solidFill>
              </a:rPr>
              <a:t>This sheet contains the commands to run the scan externally without the Python script. No changes were necessary in this sheet for v2.0</a:t>
            </a:r>
          </a:p>
        </p:txBody>
      </p:sp>
    </p:spTree>
    <p:extLst>
      <p:ext uri="{BB962C8B-B14F-4D97-AF65-F5344CB8AC3E}">
        <p14:creationId xmlns:p14="http://schemas.microsoft.com/office/powerpoint/2010/main" val="1501625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13297"/>
            <a:ext cx="10515600" cy="631407"/>
          </a:xfrm>
        </p:spPr>
        <p:txBody>
          <a:bodyPr>
            <a:noAutofit/>
          </a:bodyPr>
          <a:lstStyle/>
          <a:p>
            <a:r>
              <a:rPr lang="en-US" dirty="0"/>
              <a:t>‘Vendor Info’ Sheet</a:t>
            </a:r>
          </a:p>
        </p:txBody>
      </p:sp>
    </p:spTree>
    <p:extLst>
      <p:ext uri="{BB962C8B-B14F-4D97-AF65-F5344CB8AC3E}">
        <p14:creationId xmlns:p14="http://schemas.microsoft.com/office/powerpoint/2010/main" val="36226957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fontScale="90000"/>
          </a:bodyPr>
          <a:lstStyle/>
          <a:p>
            <a:endParaRPr lang="en-US"/>
          </a:p>
        </p:txBody>
      </p:sp>
      <p:pic>
        <p:nvPicPr>
          <p:cNvPr id="5" name="Picture 4"/>
          <p:cNvPicPr>
            <a:picLocks noChangeAspect="1"/>
          </p:cNvPicPr>
          <p:nvPr/>
        </p:nvPicPr>
        <p:blipFill>
          <a:blip r:embed="rId2"/>
          <a:stretch>
            <a:fillRect/>
          </a:stretch>
        </p:blipFill>
        <p:spPr>
          <a:xfrm>
            <a:off x="558200" y="116382"/>
            <a:ext cx="10972800" cy="6602729"/>
          </a:xfrm>
          <a:prstGeom prst="rect">
            <a:avLst/>
          </a:prstGeom>
        </p:spPr>
      </p:pic>
      <p:sp>
        <p:nvSpPr>
          <p:cNvPr id="6" name="TextBox 5"/>
          <p:cNvSpPr txBox="1"/>
          <p:nvPr/>
        </p:nvSpPr>
        <p:spPr>
          <a:xfrm>
            <a:off x="7279340" y="2604634"/>
            <a:ext cx="2354731" cy="861774"/>
          </a:xfrm>
          <a:prstGeom prst="rect">
            <a:avLst/>
          </a:prstGeom>
          <a:solidFill>
            <a:schemeClr val="bg1"/>
          </a:solidFill>
          <a:ln>
            <a:solidFill>
              <a:srgbClr val="C00000"/>
            </a:solidFill>
          </a:ln>
        </p:spPr>
        <p:txBody>
          <a:bodyPr wrap="square" rtlCol="0">
            <a:spAutoFit/>
          </a:bodyPr>
          <a:lstStyle/>
          <a:p>
            <a:pPr algn="just"/>
            <a:r>
              <a:rPr lang="en-US" sz="1000" dirty="0">
                <a:solidFill>
                  <a:srgbClr val="C00000"/>
                </a:solidFill>
              </a:rPr>
              <a:t>This sheet contains information provided by the vendor. All information in this sheet is copied directly to the scorecard and becomes a part of the permanent record.</a:t>
            </a:r>
          </a:p>
        </p:txBody>
      </p:sp>
    </p:spTree>
    <p:extLst>
      <p:ext uri="{BB962C8B-B14F-4D97-AF65-F5344CB8AC3E}">
        <p14:creationId xmlns:p14="http://schemas.microsoft.com/office/powerpoint/2010/main" val="11097477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Background (cont.)</a:t>
            </a:r>
          </a:p>
        </p:txBody>
      </p:sp>
      <p:sp>
        <p:nvSpPr>
          <p:cNvPr id="3" name="Content Placeholder 2"/>
          <p:cNvSpPr>
            <a:spLocks noGrp="1"/>
          </p:cNvSpPr>
          <p:nvPr>
            <p:ph idx="1"/>
          </p:nvPr>
        </p:nvSpPr>
        <p:spPr>
          <a:xfrm>
            <a:off x="838200" y="1253331"/>
            <a:ext cx="10515600" cy="4351338"/>
          </a:xfrm>
        </p:spPr>
        <p:txBody>
          <a:bodyPr>
            <a:normAutofit/>
          </a:bodyPr>
          <a:lstStyle/>
          <a:p>
            <a:pPr algn="just"/>
            <a:r>
              <a:rPr lang="en-US" dirty="0"/>
              <a:t>The auto-scorer now logs </a:t>
            </a:r>
            <a:r>
              <a:rPr lang="en-US" i="1" dirty="0"/>
              <a:t>every</a:t>
            </a:r>
            <a:r>
              <a:rPr lang="en-US" dirty="0"/>
              <a:t> valid hit and writes it to a sheet (Hit Data) in the scorecard (Typical hit counts exceed 17K)</a:t>
            </a:r>
          </a:p>
          <a:p>
            <a:pPr algn="just"/>
            <a:r>
              <a:rPr lang="en-US" dirty="0"/>
              <a:t>The Juliet (FALSE) </a:t>
            </a:r>
            <a:r>
              <a:rPr lang="en-US" i="1" dirty="0"/>
              <a:t>one-to-one</a:t>
            </a:r>
            <a:r>
              <a:rPr lang="en-US" dirty="0"/>
              <a:t> scoring method can be re-instated via. command-line argument if desired</a:t>
            </a:r>
          </a:p>
          <a:p>
            <a:r>
              <a:rPr lang="en-US" dirty="0"/>
              <a:t>The following screen shots show the scorecard produced by score.exe v2.0 for Suite 01 (C-Language)</a:t>
            </a:r>
          </a:p>
          <a:p>
            <a:r>
              <a:rPr lang="en-US" dirty="0"/>
              <a:t>The screenshots highlight the </a:t>
            </a:r>
            <a:r>
              <a:rPr lang="en-US" i="1" dirty="0"/>
              <a:t>new, or enhanced,</a:t>
            </a:r>
            <a:r>
              <a:rPr lang="en-US" dirty="0"/>
              <a:t> items added in v2.0</a:t>
            </a:r>
          </a:p>
          <a:p>
            <a:endParaRPr lang="en-US" dirty="0"/>
          </a:p>
          <a:p>
            <a:endParaRPr lang="en-US" dirty="0"/>
          </a:p>
          <a:p>
            <a:pPr marL="0" indent="0" algn="just">
              <a:buNone/>
            </a:pPr>
            <a:endParaRPr lang="en-US" dirty="0"/>
          </a:p>
          <a:p>
            <a:pPr algn="just"/>
            <a:endParaRPr lang="en-US" dirty="0"/>
          </a:p>
        </p:txBody>
      </p:sp>
    </p:spTree>
    <p:extLst>
      <p:ext uri="{BB962C8B-B14F-4D97-AF65-F5344CB8AC3E}">
        <p14:creationId xmlns:p14="http://schemas.microsoft.com/office/powerpoint/2010/main" val="20162501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Summary, To Do …</a:t>
            </a:r>
          </a:p>
        </p:txBody>
      </p:sp>
      <p:sp>
        <p:nvSpPr>
          <p:cNvPr id="3" name="Content Placeholder 2"/>
          <p:cNvSpPr>
            <a:spLocks noGrp="1"/>
          </p:cNvSpPr>
          <p:nvPr>
            <p:ph idx="1"/>
          </p:nvPr>
        </p:nvSpPr>
        <p:spPr>
          <a:xfrm>
            <a:off x="838200" y="1291856"/>
            <a:ext cx="10515600" cy="4885107"/>
          </a:xfrm>
        </p:spPr>
        <p:txBody>
          <a:bodyPr/>
          <a:lstStyle/>
          <a:p>
            <a:r>
              <a:rPr lang="en-US" dirty="0"/>
              <a:t>The auto-scorer ‘score.exe’ v2.0 is considered to be a </a:t>
            </a:r>
            <a:r>
              <a:rPr lang="en-US" i="1" dirty="0"/>
              <a:t>pre-release;</a:t>
            </a:r>
            <a:r>
              <a:rPr lang="en-US" dirty="0"/>
              <a:t> it has been tested against Suite 01 (C-Language) but needs to be validated against:</a:t>
            </a:r>
          </a:p>
          <a:p>
            <a:pPr lvl="2"/>
            <a:endParaRPr lang="en-US" sz="800" dirty="0"/>
          </a:p>
          <a:p>
            <a:pPr lvl="2"/>
            <a:r>
              <a:rPr lang="en-US" sz="2400" dirty="0"/>
              <a:t>Other suites (02-&gt;10)</a:t>
            </a:r>
          </a:p>
          <a:p>
            <a:pPr lvl="2"/>
            <a:r>
              <a:rPr lang="en-US" sz="2400" dirty="0"/>
              <a:t>C++ </a:t>
            </a:r>
          </a:p>
          <a:p>
            <a:pPr lvl="2"/>
            <a:r>
              <a:rPr lang="en-US" sz="2400" dirty="0"/>
              <a:t>Java</a:t>
            </a:r>
          </a:p>
          <a:p>
            <a:pPr lvl="2"/>
            <a:r>
              <a:rPr lang="en-US" sz="2400" dirty="0"/>
              <a:t>SCA tools other than Fortify</a:t>
            </a:r>
          </a:p>
          <a:p>
            <a:pPr lvl="2"/>
            <a:endParaRPr lang="en-US" sz="800" dirty="0"/>
          </a:p>
          <a:p>
            <a:pPr marL="228600" lvl="1"/>
            <a:r>
              <a:rPr lang="en-US" dirty="0"/>
              <a:t>A </a:t>
            </a:r>
            <a:r>
              <a:rPr lang="en-US" i="1" dirty="0"/>
              <a:t>weighting</a:t>
            </a:r>
            <a:r>
              <a:rPr lang="en-US" dirty="0"/>
              <a:t> algorithm, if any, needs to be determined</a:t>
            </a:r>
          </a:p>
          <a:p>
            <a:pPr marL="228600" lvl="1"/>
            <a:r>
              <a:rPr lang="en-US" dirty="0"/>
              <a:t>A pass/fail threshold needs to be determined</a:t>
            </a:r>
          </a:p>
          <a:p>
            <a:pPr marL="228600" lvl="1"/>
            <a:r>
              <a:rPr lang="en-US" dirty="0"/>
              <a:t>Vendor disclosures need to be identified; do we want them to have all of the score card sheets or do we conceal some of them?</a:t>
            </a:r>
          </a:p>
        </p:txBody>
      </p:sp>
    </p:spTree>
    <p:extLst>
      <p:ext uri="{BB962C8B-B14F-4D97-AF65-F5344CB8AC3E}">
        <p14:creationId xmlns:p14="http://schemas.microsoft.com/office/powerpoint/2010/main" val="5906503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13297"/>
            <a:ext cx="10515600" cy="631407"/>
          </a:xfrm>
        </p:spPr>
        <p:txBody>
          <a:bodyPr>
            <a:noAutofit/>
          </a:bodyPr>
          <a:lstStyle/>
          <a:p>
            <a:r>
              <a:rPr lang="en-US" dirty="0"/>
              <a:t>‘Summary’ Sheet</a:t>
            </a:r>
          </a:p>
        </p:txBody>
      </p:sp>
    </p:spTree>
    <p:extLst>
      <p:ext uri="{BB962C8B-B14F-4D97-AF65-F5344CB8AC3E}">
        <p14:creationId xmlns:p14="http://schemas.microsoft.com/office/powerpoint/2010/main" val="26320092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 score.exe v2.0</a:t>
            </a:r>
          </a:p>
        </p:txBody>
      </p:sp>
      <p:pic>
        <p:nvPicPr>
          <p:cNvPr id="7" name="Picture 6"/>
          <p:cNvPicPr>
            <a:picLocks noChangeAspect="1"/>
          </p:cNvPicPr>
          <p:nvPr/>
        </p:nvPicPr>
        <p:blipFill>
          <a:blip r:embed="rId2"/>
          <a:stretch>
            <a:fillRect/>
          </a:stretch>
        </p:blipFill>
        <p:spPr>
          <a:xfrm>
            <a:off x="611516" y="200330"/>
            <a:ext cx="10972800" cy="6602729"/>
          </a:xfrm>
          <a:prstGeom prst="rect">
            <a:avLst/>
          </a:prstGeom>
          <a:ln>
            <a:solidFill>
              <a:schemeClr val="tx1"/>
            </a:solidFill>
          </a:ln>
        </p:spPr>
      </p:pic>
      <p:sp>
        <p:nvSpPr>
          <p:cNvPr id="8" name="TextBox 7"/>
          <p:cNvSpPr txBox="1"/>
          <p:nvPr/>
        </p:nvSpPr>
        <p:spPr>
          <a:xfrm>
            <a:off x="1085041" y="6339075"/>
            <a:ext cx="5803442" cy="182880"/>
          </a:xfrm>
          <a:prstGeom prst="rect">
            <a:avLst/>
          </a:prstGeom>
          <a:noFill/>
          <a:ln w="19050">
            <a:solidFill>
              <a:srgbClr val="C00000"/>
            </a:solidFill>
          </a:ln>
        </p:spPr>
        <p:txBody>
          <a:bodyPr wrap="square" rtlCol="0">
            <a:spAutoFit/>
          </a:bodyPr>
          <a:lstStyle/>
          <a:p>
            <a:pPr algn="just"/>
            <a:endParaRPr lang="en-US" sz="1000" dirty="0">
              <a:solidFill>
                <a:srgbClr val="C00000"/>
              </a:solidFill>
            </a:endParaRPr>
          </a:p>
        </p:txBody>
      </p:sp>
      <p:sp>
        <p:nvSpPr>
          <p:cNvPr id="9" name="TextBox 8"/>
          <p:cNvSpPr txBox="1"/>
          <p:nvPr/>
        </p:nvSpPr>
        <p:spPr>
          <a:xfrm>
            <a:off x="5532929" y="4470716"/>
            <a:ext cx="1277966" cy="553998"/>
          </a:xfrm>
          <a:prstGeom prst="rect">
            <a:avLst/>
          </a:prstGeom>
          <a:noFill/>
          <a:ln>
            <a:solidFill>
              <a:srgbClr val="C00000"/>
            </a:solidFill>
          </a:ln>
        </p:spPr>
        <p:txBody>
          <a:bodyPr wrap="square" rtlCol="0">
            <a:spAutoFit/>
          </a:bodyPr>
          <a:lstStyle/>
          <a:p>
            <a:pPr algn="just"/>
            <a:r>
              <a:rPr lang="en-US" sz="1000" dirty="0">
                <a:solidFill>
                  <a:srgbClr val="C00000"/>
                </a:solidFill>
              </a:rPr>
              <a:t>These nine sheets will be discussed in the following slides</a:t>
            </a:r>
          </a:p>
        </p:txBody>
      </p:sp>
      <p:cxnSp>
        <p:nvCxnSpPr>
          <p:cNvPr id="10" name="Straight Arrow Connector 9"/>
          <p:cNvCxnSpPr>
            <a:cxnSpLocks/>
            <a:stCxn id="9" idx="2"/>
          </p:cNvCxnSpPr>
          <p:nvPr/>
        </p:nvCxnSpPr>
        <p:spPr>
          <a:xfrm>
            <a:off x="6171912" y="5024714"/>
            <a:ext cx="0" cy="1314361"/>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0766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‘Summary’ Sheet</a:t>
            </a:r>
          </a:p>
        </p:txBody>
      </p:sp>
      <p:pic>
        <p:nvPicPr>
          <p:cNvPr id="5" name="Picture 4"/>
          <p:cNvPicPr>
            <a:picLocks noChangeAspect="1"/>
          </p:cNvPicPr>
          <p:nvPr/>
        </p:nvPicPr>
        <p:blipFill rotWithShape="1">
          <a:blip r:embed="rId2"/>
          <a:srcRect l="1" t="11492" r="44176" b="38931"/>
          <a:stretch/>
        </p:blipFill>
        <p:spPr>
          <a:xfrm>
            <a:off x="1888771" y="2116976"/>
            <a:ext cx="8326849" cy="4449770"/>
          </a:xfrm>
          <a:prstGeom prst="rect">
            <a:avLst/>
          </a:prstGeom>
          <a:ln>
            <a:solidFill>
              <a:schemeClr val="tx1"/>
            </a:solidFill>
          </a:ln>
        </p:spPr>
      </p:pic>
      <p:cxnSp>
        <p:nvCxnSpPr>
          <p:cNvPr id="8" name="Straight Arrow Connector 7"/>
          <p:cNvCxnSpPr>
            <a:cxnSpLocks/>
            <a:stCxn id="40" idx="2"/>
          </p:cNvCxnSpPr>
          <p:nvPr/>
        </p:nvCxnSpPr>
        <p:spPr>
          <a:xfrm>
            <a:off x="4363746" y="1599994"/>
            <a:ext cx="908673" cy="1613452"/>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5471991" y="969052"/>
            <a:ext cx="2142299" cy="707886"/>
          </a:xfrm>
          <a:prstGeom prst="rect">
            <a:avLst/>
          </a:prstGeom>
          <a:noFill/>
          <a:ln>
            <a:solidFill>
              <a:srgbClr val="C00000"/>
            </a:solidFill>
          </a:ln>
        </p:spPr>
        <p:txBody>
          <a:bodyPr wrap="square" rtlCol="0">
            <a:spAutoFit/>
          </a:bodyPr>
          <a:lstStyle/>
          <a:p>
            <a:pPr algn="just"/>
            <a:r>
              <a:rPr lang="en-US" sz="1000" dirty="0">
                <a:solidFill>
                  <a:srgbClr val="C00000"/>
                </a:solidFill>
              </a:rPr>
              <a:t>The version number of the ‘score.exe’ application contains the 7-digit </a:t>
            </a:r>
            <a:r>
              <a:rPr lang="en-US" sz="1000" i="1" dirty="0">
                <a:solidFill>
                  <a:srgbClr val="C00000"/>
                </a:solidFill>
              </a:rPr>
              <a:t>short hash </a:t>
            </a:r>
            <a:r>
              <a:rPr lang="en-US" sz="1000" dirty="0">
                <a:solidFill>
                  <a:srgbClr val="C00000"/>
                </a:solidFill>
              </a:rPr>
              <a:t>(SHA-1) for the repository that tracks it (</a:t>
            </a:r>
            <a:r>
              <a:rPr lang="en-US" sz="1000" i="1" dirty="0">
                <a:solidFill>
                  <a:srgbClr val="C00000"/>
                </a:solidFill>
              </a:rPr>
              <a:t>auto-calculated</a:t>
            </a:r>
            <a:r>
              <a:rPr lang="en-US" sz="1000" dirty="0">
                <a:solidFill>
                  <a:srgbClr val="C00000"/>
                </a:solidFill>
              </a:rPr>
              <a:t>)</a:t>
            </a:r>
          </a:p>
        </p:txBody>
      </p:sp>
      <p:cxnSp>
        <p:nvCxnSpPr>
          <p:cNvPr id="17" name="Straight Arrow Connector 16"/>
          <p:cNvCxnSpPr>
            <a:cxnSpLocks/>
            <a:stCxn id="16" idx="2"/>
          </p:cNvCxnSpPr>
          <p:nvPr/>
        </p:nvCxnSpPr>
        <p:spPr>
          <a:xfrm>
            <a:off x="6543141" y="1676938"/>
            <a:ext cx="0" cy="67833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1257441" y="1054472"/>
            <a:ext cx="1951123" cy="553998"/>
          </a:xfrm>
          <a:prstGeom prst="rect">
            <a:avLst/>
          </a:prstGeom>
          <a:noFill/>
          <a:ln>
            <a:solidFill>
              <a:srgbClr val="C00000"/>
            </a:solidFill>
          </a:ln>
        </p:spPr>
        <p:txBody>
          <a:bodyPr wrap="square" rtlCol="0">
            <a:spAutoFit/>
          </a:bodyPr>
          <a:lstStyle/>
          <a:p>
            <a:pPr algn="just"/>
            <a:r>
              <a:rPr lang="en-US" sz="1000" dirty="0">
                <a:solidFill>
                  <a:srgbClr val="C00000"/>
                </a:solidFill>
              </a:rPr>
              <a:t>Items highlighted in gray have </a:t>
            </a:r>
            <a:r>
              <a:rPr lang="en-US" sz="1000" i="1" dirty="0">
                <a:solidFill>
                  <a:srgbClr val="C00000"/>
                </a:solidFill>
              </a:rPr>
              <a:t>no</a:t>
            </a:r>
            <a:r>
              <a:rPr lang="en-US" sz="1000" dirty="0">
                <a:solidFill>
                  <a:srgbClr val="C00000"/>
                </a:solidFill>
              </a:rPr>
              <a:t> hits but</a:t>
            </a:r>
            <a:r>
              <a:rPr lang="en-US" sz="1000" i="1" dirty="0">
                <a:solidFill>
                  <a:srgbClr val="C00000"/>
                </a:solidFill>
              </a:rPr>
              <a:t> </a:t>
            </a:r>
            <a:r>
              <a:rPr lang="en-US" sz="1000" i="1" u="sng" dirty="0">
                <a:solidFill>
                  <a:srgbClr val="C00000"/>
                </a:solidFill>
              </a:rPr>
              <a:t>do</a:t>
            </a:r>
            <a:r>
              <a:rPr lang="en-US" sz="1000" dirty="0">
                <a:solidFill>
                  <a:srgbClr val="C00000"/>
                </a:solidFill>
              </a:rPr>
              <a:t> have a Weakness ID provided by the vendor</a:t>
            </a:r>
          </a:p>
        </p:txBody>
      </p:sp>
      <p:cxnSp>
        <p:nvCxnSpPr>
          <p:cNvPr id="22" name="Straight Arrow Connector 21"/>
          <p:cNvCxnSpPr>
            <a:cxnSpLocks/>
            <a:stCxn id="21" idx="2"/>
          </p:cNvCxnSpPr>
          <p:nvPr/>
        </p:nvCxnSpPr>
        <p:spPr>
          <a:xfrm>
            <a:off x="2233003" y="1608470"/>
            <a:ext cx="1564566" cy="2414890"/>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3" name="TextBox 32"/>
          <p:cNvSpPr txBox="1"/>
          <p:nvPr/>
        </p:nvSpPr>
        <p:spPr>
          <a:xfrm>
            <a:off x="7747561" y="1039112"/>
            <a:ext cx="1745574" cy="553998"/>
          </a:xfrm>
          <a:prstGeom prst="rect">
            <a:avLst/>
          </a:prstGeom>
          <a:noFill/>
          <a:ln>
            <a:solidFill>
              <a:srgbClr val="C00000"/>
            </a:solidFill>
          </a:ln>
        </p:spPr>
        <p:txBody>
          <a:bodyPr wrap="square" rtlCol="0">
            <a:spAutoFit/>
          </a:bodyPr>
          <a:lstStyle/>
          <a:p>
            <a:pPr algn="just"/>
            <a:r>
              <a:rPr lang="en-US" sz="1000" dirty="0">
                <a:solidFill>
                  <a:srgbClr val="C00000"/>
                </a:solidFill>
              </a:rPr>
              <a:t>The overall ‘PASS’, ‘FAIL’ or ‘NEEDS REVIEW’ status is displayed here for the vendor</a:t>
            </a:r>
          </a:p>
        </p:txBody>
      </p:sp>
      <p:cxnSp>
        <p:nvCxnSpPr>
          <p:cNvPr id="34" name="Straight Arrow Connector 33"/>
          <p:cNvCxnSpPr>
            <a:cxnSpLocks/>
            <a:stCxn id="33" idx="2"/>
          </p:cNvCxnSpPr>
          <p:nvPr/>
        </p:nvCxnSpPr>
        <p:spPr>
          <a:xfrm flipH="1">
            <a:off x="7441732" y="1593110"/>
            <a:ext cx="1178616" cy="762163"/>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9673343" y="969052"/>
            <a:ext cx="1675695" cy="707886"/>
          </a:xfrm>
          <a:prstGeom prst="rect">
            <a:avLst/>
          </a:prstGeom>
          <a:noFill/>
          <a:ln>
            <a:solidFill>
              <a:srgbClr val="C00000"/>
            </a:solidFill>
          </a:ln>
        </p:spPr>
        <p:txBody>
          <a:bodyPr wrap="square" rtlCol="0">
            <a:spAutoFit/>
          </a:bodyPr>
          <a:lstStyle/>
          <a:p>
            <a:pPr algn="just"/>
            <a:r>
              <a:rPr lang="en-US" sz="1000" dirty="0">
                <a:solidFill>
                  <a:srgbClr val="C00000"/>
                </a:solidFill>
              </a:rPr>
              <a:t>If there are any findings that are </a:t>
            </a:r>
            <a:r>
              <a:rPr lang="en-US" sz="1000" i="1" dirty="0">
                <a:solidFill>
                  <a:srgbClr val="C00000"/>
                </a:solidFill>
              </a:rPr>
              <a:t>ambiguous</a:t>
            </a:r>
            <a:r>
              <a:rPr lang="en-US" sz="1000" dirty="0">
                <a:solidFill>
                  <a:srgbClr val="C00000"/>
                </a:solidFill>
              </a:rPr>
              <a:t>, this message supplements the ‘NEEDS REVIEW’  status</a:t>
            </a:r>
          </a:p>
        </p:txBody>
      </p:sp>
      <p:cxnSp>
        <p:nvCxnSpPr>
          <p:cNvPr id="38" name="Straight Arrow Connector 37"/>
          <p:cNvCxnSpPr>
            <a:cxnSpLocks/>
          </p:cNvCxnSpPr>
          <p:nvPr/>
        </p:nvCxnSpPr>
        <p:spPr>
          <a:xfrm flipH="1">
            <a:off x="9074731" y="1676938"/>
            <a:ext cx="598613" cy="678335"/>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3388772" y="1045996"/>
            <a:ext cx="1949948" cy="553998"/>
          </a:xfrm>
          <a:prstGeom prst="rect">
            <a:avLst/>
          </a:prstGeom>
          <a:noFill/>
          <a:ln>
            <a:solidFill>
              <a:srgbClr val="C00000"/>
            </a:solidFill>
          </a:ln>
        </p:spPr>
        <p:txBody>
          <a:bodyPr wrap="square" rtlCol="0">
            <a:spAutoFit/>
          </a:bodyPr>
          <a:lstStyle/>
          <a:p>
            <a:pPr algn="just"/>
            <a:r>
              <a:rPr lang="en-US" sz="1000" dirty="0">
                <a:solidFill>
                  <a:srgbClr val="C00000"/>
                </a:solidFill>
              </a:rPr>
              <a:t>Items highlighted in blue have </a:t>
            </a:r>
            <a:r>
              <a:rPr lang="en-US" sz="1000" i="1" dirty="0">
                <a:solidFill>
                  <a:srgbClr val="C00000"/>
                </a:solidFill>
              </a:rPr>
              <a:t>no</a:t>
            </a:r>
            <a:r>
              <a:rPr lang="en-US" sz="1000" dirty="0">
                <a:solidFill>
                  <a:srgbClr val="C00000"/>
                </a:solidFill>
              </a:rPr>
              <a:t> hits and</a:t>
            </a:r>
            <a:r>
              <a:rPr lang="en-US" sz="1000" i="1" dirty="0">
                <a:solidFill>
                  <a:srgbClr val="C00000"/>
                </a:solidFill>
              </a:rPr>
              <a:t> </a:t>
            </a:r>
            <a:r>
              <a:rPr lang="en-US" sz="1000" i="1" u="sng" dirty="0">
                <a:solidFill>
                  <a:srgbClr val="C00000"/>
                </a:solidFill>
              </a:rPr>
              <a:t>do not </a:t>
            </a:r>
            <a:r>
              <a:rPr lang="en-US" sz="1000" dirty="0">
                <a:solidFill>
                  <a:srgbClr val="C00000"/>
                </a:solidFill>
              </a:rPr>
              <a:t>have a Weakness ID provided by the vendor</a:t>
            </a:r>
          </a:p>
        </p:txBody>
      </p:sp>
    </p:spTree>
    <p:extLst>
      <p:ext uri="{BB962C8B-B14F-4D97-AF65-F5344CB8AC3E}">
        <p14:creationId xmlns:p14="http://schemas.microsoft.com/office/powerpoint/2010/main" val="24392479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‘Summary’ Sheet (cont.)</a:t>
            </a:r>
          </a:p>
        </p:txBody>
      </p:sp>
      <p:pic>
        <p:nvPicPr>
          <p:cNvPr id="3" name="Picture 2"/>
          <p:cNvPicPr>
            <a:picLocks noChangeAspect="1"/>
          </p:cNvPicPr>
          <p:nvPr/>
        </p:nvPicPr>
        <p:blipFill rotWithShape="1">
          <a:blip r:embed="rId2"/>
          <a:srcRect t="11313" r="3174" b="37212"/>
          <a:stretch/>
        </p:blipFill>
        <p:spPr>
          <a:xfrm>
            <a:off x="602536" y="2355272"/>
            <a:ext cx="11035283" cy="3530139"/>
          </a:xfrm>
          <a:prstGeom prst="rect">
            <a:avLst/>
          </a:prstGeom>
          <a:ln>
            <a:solidFill>
              <a:schemeClr val="tx1"/>
            </a:solidFill>
          </a:ln>
        </p:spPr>
      </p:pic>
      <p:sp>
        <p:nvSpPr>
          <p:cNvPr id="15" name="TextBox 14"/>
          <p:cNvSpPr txBox="1"/>
          <p:nvPr/>
        </p:nvSpPr>
        <p:spPr>
          <a:xfrm>
            <a:off x="6162949" y="1152698"/>
            <a:ext cx="1116026" cy="246221"/>
          </a:xfrm>
          <a:prstGeom prst="rect">
            <a:avLst/>
          </a:prstGeom>
          <a:noFill/>
          <a:ln>
            <a:solidFill>
              <a:srgbClr val="C00000"/>
            </a:solidFill>
          </a:ln>
        </p:spPr>
        <p:txBody>
          <a:bodyPr wrap="square" rtlCol="0">
            <a:spAutoFit/>
          </a:bodyPr>
          <a:lstStyle/>
          <a:p>
            <a:pPr algn="ctr"/>
            <a:r>
              <a:rPr lang="en-US" sz="1000" dirty="0">
                <a:solidFill>
                  <a:srgbClr val="C00000"/>
                </a:solidFill>
              </a:rPr>
              <a:t>Precision Average</a:t>
            </a:r>
          </a:p>
        </p:txBody>
      </p:sp>
      <p:cxnSp>
        <p:nvCxnSpPr>
          <p:cNvPr id="18" name="Straight Arrow Connector 17"/>
          <p:cNvCxnSpPr>
            <a:cxnSpLocks/>
          </p:cNvCxnSpPr>
          <p:nvPr/>
        </p:nvCxnSpPr>
        <p:spPr>
          <a:xfrm>
            <a:off x="7065818" y="1398919"/>
            <a:ext cx="26323" cy="2037008"/>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TextBox 18"/>
          <p:cNvSpPr txBox="1"/>
          <p:nvPr/>
        </p:nvSpPr>
        <p:spPr>
          <a:xfrm>
            <a:off x="7410062" y="1152698"/>
            <a:ext cx="1116026" cy="246221"/>
          </a:xfrm>
          <a:prstGeom prst="rect">
            <a:avLst/>
          </a:prstGeom>
          <a:noFill/>
          <a:ln>
            <a:solidFill>
              <a:srgbClr val="C00000"/>
            </a:solidFill>
          </a:ln>
        </p:spPr>
        <p:txBody>
          <a:bodyPr wrap="square" rtlCol="0">
            <a:spAutoFit/>
          </a:bodyPr>
          <a:lstStyle/>
          <a:p>
            <a:pPr algn="ctr"/>
            <a:r>
              <a:rPr lang="en-US" sz="1000" dirty="0">
                <a:solidFill>
                  <a:srgbClr val="C00000"/>
                </a:solidFill>
              </a:rPr>
              <a:t>Recall Average</a:t>
            </a:r>
          </a:p>
        </p:txBody>
      </p:sp>
      <p:cxnSp>
        <p:nvCxnSpPr>
          <p:cNvPr id="20" name="Straight Arrow Connector 19"/>
          <p:cNvCxnSpPr>
            <a:cxnSpLocks/>
          </p:cNvCxnSpPr>
          <p:nvPr/>
        </p:nvCxnSpPr>
        <p:spPr>
          <a:xfrm>
            <a:off x="7674357" y="1398919"/>
            <a:ext cx="0" cy="3222957"/>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9637873" y="816763"/>
            <a:ext cx="1878026" cy="861774"/>
          </a:xfrm>
          <a:prstGeom prst="rect">
            <a:avLst/>
          </a:prstGeom>
          <a:noFill/>
          <a:ln>
            <a:solidFill>
              <a:srgbClr val="C00000"/>
            </a:solidFill>
          </a:ln>
        </p:spPr>
        <p:txBody>
          <a:bodyPr wrap="square" rtlCol="0">
            <a:spAutoFit/>
          </a:bodyPr>
          <a:lstStyle/>
          <a:p>
            <a:pPr algn="just"/>
            <a:r>
              <a:rPr lang="en-US" sz="1000" dirty="0">
                <a:solidFill>
                  <a:srgbClr val="C00000"/>
                </a:solidFill>
              </a:rPr>
              <a:t>This ‘Summary’ sheet contains the ‘Unweighted’ data and gives the vendor some insight into their results without necessarily having all of the scoring details</a:t>
            </a:r>
          </a:p>
        </p:txBody>
      </p:sp>
      <p:cxnSp>
        <p:nvCxnSpPr>
          <p:cNvPr id="35" name="Straight Arrow Connector 34"/>
          <p:cNvCxnSpPr>
            <a:cxnSpLocks/>
            <a:stCxn id="25" idx="1"/>
          </p:cNvCxnSpPr>
          <p:nvPr/>
        </p:nvCxnSpPr>
        <p:spPr>
          <a:xfrm flipH="1">
            <a:off x="8441207" y="1247650"/>
            <a:ext cx="1196666" cy="1499889"/>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3918305" y="974705"/>
            <a:ext cx="1613731" cy="553998"/>
          </a:xfrm>
          <a:prstGeom prst="rect">
            <a:avLst/>
          </a:prstGeom>
          <a:noFill/>
          <a:ln>
            <a:solidFill>
              <a:srgbClr val="C00000"/>
            </a:solidFill>
          </a:ln>
        </p:spPr>
        <p:txBody>
          <a:bodyPr wrap="square" rtlCol="0">
            <a:spAutoFit/>
          </a:bodyPr>
          <a:lstStyle/>
          <a:p>
            <a:pPr algn="just"/>
            <a:r>
              <a:rPr lang="en-US" sz="1000" dirty="0">
                <a:solidFill>
                  <a:srgbClr val="C00000"/>
                </a:solidFill>
              </a:rPr>
              <a:t>Precision and Recall are displayed per CWE for comparison purposes</a:t>
            </a:r>
          </a:p>
        </p:txBody>
      </p:sp>
      <p:cxnSp>
        <p:nvCxnSpPr>
          <p:cNvPr id="40" name="Straight Arrow Connector 39"/>
          <p:cNvCxnSpPr>
            <a:cxnSpLocks/>
          </p:cNvCxnSpPr>
          <p:nvPr/>
        </p:nvCxnSpPr>
        <p:spPr>
          <a:xfrm>
            <a:off x="4698847" y="1528703"/>
            <a:ext cx="1097484" cy="2173232"/>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p:cNvSpPr txBox="1"/>
          <p:nvPr/>
        </p:nvSpPr>
        <p:spPr>
          <a:xfrm>
            <a:off x="793351" y="1031060"/>
            <a:ext cx="1613731" cy="861774"/>
          </a:xfrm>
          <a:prstGeom prst="rect">
            <a:avLst/>
          </a:prstGeom>
          <a:noFill/>
          <a:ln>
            <a:solidFill>
              <a:srgbClr val="C00000"/>
            </a:solidFill>
          </a:ln>
        </p:spPr>
        <p:txBody>
          <a:bodyPr wrap="square" rtlCol="0">
            <a:spAutoFit/>
          </a:bodyPr>
          <a:lstStyle/>
          <a:p>
            <a:pPr algn="just"/>
            <a:r>
              <a:rPr lang="en-US" sz="1000" dirty="0">
                <a:solidFill>
                  <a:srgbClr val="C00000"/>
                </a:solidFill>
              </a:rPr>
              <a:t>Test Case Count (TC) can be different for the TRUE and FALSE sets since we now recognize </a:t>
            </a:r>
            <a:r>
              <a:rPr lang="en-US" sz="1000" i="1" dirty="0">
                <a:solidFill>
                  <a:srgbClr val="C00000"/>
                </a:solidFill>
              </a:rPr>
              <a:t>all</a:t>
            </a:r>
            <a:r>
              <a:rPr lang="en-US" sz="1000" dirty="0">
                <a:solidFill>
                  <a:srgbClr val="C00000"/>
                </a:solidFill>
              </a:rPr>
              <a:t> Juliet (FALSE) opportunities  </a:t>
            </a:r>
          </a:p>
        </p:txBody>
      </p:sp>
      <p:cxnSp>
        <p:nvCxnSpPr>
          <p:cNvPr id="42" name="Straight Arrow Connector 41"/>
          <p:cNvCxnSpPr>
            <a:cxnSpLocks/>
          </p:cNvCxnSpPr>
          <p:nvPr/>
        </p:nvCxnSpPr>
        <p:spPr>
          <a:xfrm>
            <a:off x="1427018" y="1882302"/>
            <a:ext cx="0" cy="639226"/>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cxnSpLocks/>
          </p:cNvCxnSpPr>
          <p:nvPr/>
        </p:nvCxnSpPr>
        <p:spPr>
          <a:xfrm>
            <a:off x="1729047" y="1892834"/>
            <a:ext cx="0" cy="639226"/>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21791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‘Summary’ Sheet (cont.)</a:t>
            </a:r>
          </a:p>
        </p:txBody>
      </p:sp>
      <p:pic>
        <p:nvPicPr>
          <p:cNvPr id="4" name="Picture 3"/>
          <p:cNvPicPr>
            <a:picLocks noChangeAspect="1"/>
          </p:cNvPicPr>
          <p:nvPr/>
        </p:nvPicPr>
        <p:blipFill rotWithShape="1">
          <a:blip r:embed="rId2"/>
          <a:srcRect t="54384" r="4251"/>
          <a:stretch/>
        </p:blipFill>
        <p:spPr>
          <a:xfrm>
            <a:off x="595942" y="2261061"/>
            <a:ext cx="10912508" cy="3128357"/>
          </a:xfrm>
          <a:prstGeom prst="rect">
            <a:avLst/>
          </a:prstGeom>
          <a:ln>
            <a:solidFill>
              <a:schemeClr val="tx1"/>
            </a:solidFill>
          </a:ln>
        </p:spPr>
      </p:pic>
      <p:sp>
        <p:nvSpPr>
          <p:cNvPr id="16" name="TextBox 15"/>
          <p:cNvSpPr txBox="1"/>
          <p:nvPr/>
        </p:nvSpPr>
        <p:spPr>
          <a:xfrm>
            <a:off x="4594407" y="1002414"/>
            <a:ext cx="2875964" cy="246221"/>
          </a:xfrm>
          <a:prstGeom prst="rect">
            <a:avLst/>
          </a:prstGeom>
          <a:noFill/>
          <a:ln>
            <a:solidFill>
              <a:srgbClr val="C00000"/>
            </a:solidFill>
          </a:ln>
        </p:spPr>
        <p:txBody>
          <a:bodyPr wrap="square" rtlCol="0">
            <a:spAutoFit/>
          </a:bodyPr>
          <a:lstStyle/>
          <a:p>
            <a:pPr algn="just"/>
            <a:r>
              <a:rPr lang="en-US" sz="1000" dirty="0">
                <a:solidFill>
                  <a:srgbClr val="C00000"/>
                </a:solidFill>
              </a:rPr>
              <a:t>Test Case distribution is also shown for reference</a:t>
            </a:r>
          </a:p>
        </p:txBody>
      </p:sp>
      <p:cxnSp>
        <p:nvCxnSpPr>
          <p:cNvPr id="17" name="Straight Arrow Connector 16"/>
          <p:cNvCxnSpPr>
            <a:cxnSpLocks/>
            <a:stCxn id="16" idx="2"/>
          </p:cNvCxnSpPr>
          <p:nvPr/>
        </p:nvCxnSpPr>
        <p:spPr>
          <a:xfrm>
            <a:off x="6032389" y="1248635"/>
            <a:ext cx="440044" cy="2481009"/>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a:off x="3680127" y="6003905"/>
            <a:ext cx="1501473" cy="252808"/>
          </a:xfrm>
          <a:prstGeom prst="rect">
            <a:avLst/>
          </a:prstGeom>
          <a:noFill/>
          <a:ln>
            <a:solidFill>
              <a:srgbClr val="C00000"/>
            </a:solidFill>
          </a:ln>
        </p:spPr>
        <p:txBody>
          <a:bodyPr wrap="square" rtlCol="0">
            <a:spAutoFit/>
          </a:bodyPr>
          <a:lstStyle/>
          <a:p>
            <a:pPr algn="ctr"/>
            <a:r>
              <a:rPr lang="en-US" sz="1000" dirty="0">
                <a:solidFill>
                  <a:srgbClr val="C00000"/>
                </a:solidFill>
              </a:rPr>
              <a:t>Totals for each category </a:t>
            </a:r>
          </a:p>
        </p:txBody>
      </p:sp>
      <p:cxnSp>
        <p:nvCxnSpPr>
          <p:cNvPr id="22" name="Straight Arrow Connector 21"/>
          <p:cNvCxnSpPr>
            <a:cxnSpLocks/>
            <a:stCxn id="21" idx="0"/>
          </p:cNvCxnSpPr>
          <p:nvPr/>
        </p:nvCxnSpPr>
        <p:spPr>
          <a:xfrm flipH="1" flipV="1">
            <a:off x="2460568" y="4793673"/>
            <a:ext cx="1970296" cy="1210232"/>
          </a:xfrm>
          <a:prstGeom prst="straightConnector1">
            <a:avLst/>
          </a:prstGeom>
          <a:ln w="127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2165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838200" y="3113297"/>
            <a:ext cx="10515600" cy="631407"/>
          </a:xfrm>
        </p:spPr>
        <p:txBody>
          <a:bodyPr>
            <a:noAutofit/>
          </a:bodyPr>
          <a:lstStyle/>
          <a:p>
            <a:r>
              <a:rPr lang="en-US" dirty="0"/>
              <a:t>‘XML Data’ Sheet</a:t>
            </a:r>
          </a:p>
        </p:txBody>
      </p:sp>
    </p:spTree>
    <p:extLst>
      <p:ext uri="{BB962C8B-B14F-4D97-AF65-F5344CB8AC3E}">
        <p14:creationId xmlns:p14="http://schemas.microsoft.com/office/powerpoint/2010/main" val="502181037"/>
      </p:ext>
    </p:extLst>
  </p:cSld>
  <p:clrMapOvr>
    <a:masterClrMapping/>
  </p:clrMapOvr>
</p:sld>
</file>

<file path=ppt/theme/theme1.xml><?xml version="1.0" encoding="utf-8"?>
<a:theme xmlns:a="http://schemas.openxmlformats.org/drawingml/2006/main" name="CAS_Protection_Profil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9050">
          <a:solidFill>
            <a:srgbClr val="C0000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12700">
          <a:solidFill>
            <a:srgbClr val="C00000"/>
          </a:solidFill>
          <a:tailEnd type="triangle"/>
        </a:ln>
      </a:spPr>
      <a:bodyPr/>
      <a:lstStyle/>
      <a:style>
        <a:lnRef idx="1">
          <a:schemeClr val="accent1"/>
        </a:lnRef>
        <a:fillRef idx="0">
          <a:schemeClr val="accent1"/>
        </a:fillRef>
        <a:effectRef idx="0">
          <a:schemeClr val="accent1"/>
        </a:effectRef>
        <a:fontRef idx="minor">
          <a:schemeClr val="tx1"/>
        </a:fontRef>
      </a:style>
    </a:lnDef>
    <a:txDef>
      <a:spPr>
        <a:noFill/>
        <a:ln>
          <a:solidFill>
            <a:srgbClr val="C00000"/>
          </a:solidFill>
        </a:ln>
      </a:spPr>
      <a:bodyPr wrap="square" rtlCol="0">
        <a:spAutoFit/>
      </a:bodyPr>
      <a:lstStyle>
        <a:defPPr algn="ctr">
          <a:defRPr sz="1400" dirty="0" smtClean="0">
            <a:solidFill>
              <a:srgbClr val="C00000"/>
            </a:solidFill>
          </a:defRPr>
        </a:defPPr>
      </a:lstStyle>
    </a:txDef>
  </a:objectDefaults>
  <a:extraClrSchemeLst/>
  <a:extLst>
    <a:ext uri="{05A4C25C-085E-4340-85A3-A5531E510DB2}">
      <thm15:themeFamily xmlns:thm15="http://schemas.microsoft.com/office/thememl/2012/main" name="CAS_Protection_Profile" id="{A775F21B-8B27-4034-BAB3-5D3C78999820}" vid="{D72E3ED9-F6BB-4CE2-8501-A31B2FAA7349}"/>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9050">
          <a:solidFill>
            <a:srgbClr val="FF0000"/>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docProps/app.xml><?xml version="1.0" encoding="utf-8"?>
<Properties xmlns="http://schemas.openxmlformats.org/officeDocument/2006/extended-properties" xmlns:vt="http://schemas.openxmlformats.org/officeDocument/2006/docPropsVTypes">
  <Template>CAS_Protection_Profile</Template>
  <TotalTime>6438</TotalTime>
  <Words>1543</Words>
  <Application>Microsoft Office PowerPoint</Application>
  <PresentationFormat>Widescreen</PresentationFormat>
  <Paragraphs>86</Paragraphs>
  <Slides>30</Slides>
  <Notes>0</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30</vt:i4>
      </vt:variant>
    </vt:vector>
  </HeadingPairs>
  <TitlesOfParts>
    <vt:vector size="35" baseType="lpstr">
      <vt:lpstr>Arial</vt:lpstr>
      <vt:lpstr>Calibri</vt:lpstr>
      <vt:lpstr>Calibri Light</vt:lpstr>
      <vt:lpstr>CAS_Protection_Profile</vt:lpstr>
      <vt:lpstr>1_Office Theme</vt:lpstr>
      <vt:lpstr>Protection Profile Program Update ‘score.exe’ v2.0   May 18, 2017</vt:lpstr>
      <vt:lpstr>Background</vt:lpstr>
      <vt:lpstr>Background (cont.)</vt:lpstr>
      <vt:lpstr>‘Summary’ Sheet</vt:lpstr>
      <vt:lpstr> score.exe v2.0</vt:lpstr>
      <vt:lpstr>‘Summary’ Sheet</vt:lpstr>
      <vt:lpstr>‘Summary’ Sheet (cont.)</vt:lpstr>
      <vt:lpstr>‘Summary’ Sheet (cont.)</vt:lpstr>
      <vt:lpstr>‘XML Data’ Sheet</vt:lpstr>
      <vt:lpstr>‘Summary’ Sheet</vt:lpstr>
      <vt:lpstr>‘XML Data’ Sheet (cont.)</vt:lpstr>
      <vt:lpstr>‘Hit Data’ Sheet</vt:lpstr>
      <vt:lpstr>PowerPoint Presentation</vt:lpstr>
      <vt:lpstr>‘Hit Data’ Sheet (cont.)</vt:lpstr>
      <vt:lpstr>‘Hit Analytics’ Sheet</vt:lpstr>
      <vt:lpstr>PowerPoint Presentation</vt:lpstr>
      <vt:lpstr>‘Hit Analytics’ Sheet (cont.)</vt:lpstr>
      <vt:lpstr>‘SCORE’ Sheet</vt:lpstr>
      <vt:lpstr>PowerPoint Presentation</vt:lpstr>
      <vt:lpstr>‘SCORE’ Sheet (cont.)</vt:lpstr>
      <vt:lpstr>‘SCORE’ Sheet (cont.)</vt:lpstr>
      <vt:lpstr>‘Weakness IDs’ Sheet</vt:lpstr>
      <vt:lpstr>PowerPoint Presentation</vt:lpstr>
      <vt:lpstr>‘XML Tags’ Sheet</vt:lpstr>
      <vt:lpstr>PowerPoint Presentation</vt:lpstr>
      <vt:lpstr>‘Scan Commands’ Sheet</vt:lpstr>
      <vt:lpstr>PowerPoint Presentation</vt:lpstr>
      <vt:lpstr>‘Vendor Info’ Sheet</vt:lpstr>
      <vt:lpstr>PowerPoint Presentation</vt:lpstr>
      <vt:lpstr>Summary, To Do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scan_suite.bat</dc:title>
  <dc:creator>Sean McDonagh</dc:creator>
  <cp:lastModifiedBy>Sean McDonagh</cp:lastModifiedBy>
  <cp:revision>1007</cp:revision>
  <cp:lastPrinted>2017-05-18T20:07:56Z</cp:lastPrinted>
  <dcterms:created xsi:type="dcterms:W3CDTF">2017-02-03T16:05:38Z</dcterms:created>
  <dcterms:modified xsi:type="dcterms:W3CDTF">2017-05-18T21:12:43Z</dcterms:modified>
</cp:coreProperties>
</file>

<file path=docProps/thumbnail.jpeg>
</file>